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457" r:id="rId2"/>
    <p:sldId id="2335" r:id="rId3"/>
    <p:sldId id="2425" r:id="rId4"/>
    <p:sldId id="2344" r:id="rId5"/>
    <p:sldId id="2429" r:id="rId6"/>
    <p:sldId id="2444" r:id="rId7"/>
    <p:sldId id="2445" r:id="rId8"/>
    <p:sldId id="2428" r:id="rId9"/>
    <p:sldId id="2426" r:id="rId10"/>
    <p:sldId id="2430" r:id="rId11"/>
    <p:sldId id="2427" r:id="rId12"/>
    <p:sldId id="2440" r:id="rId13"/>
    <p:sldId id="2367" r:id="rId14"/>
    <p:sldId id="2459" r:id="rId15"/>
    <p:sldId id="2431" r:id="rId16"/>
    <p:sldId id="2439" r:id="rId17"/>
    <p:sldId id="2458" r:id="rId18"/>
    <p:sldId id="2447" r:id="rId19"/>
    <p:sldId id="2448" r:id="rId20"/>
    <p:sldId id="2449" r:id="rId21"/>
    <p:sldId id="2450" r:id="rId22"/>
    <p:sldId id="2451" r:id="rId23"/>
    <p:sldId id="2452" r:id="rId24"/>
    <p:sldId id="2432" r:id="rId25"/>
    <p:sldId id="2437" r:id="rId26"/>
    <p:sldId id="2438" r:id="rId27"/>
    <p:sldId id="2433" r:id="rId28"/>
    <p:sldId id="2435" r:id="rId29"/>
    <p:sldId id="2455" r:id="rId30"/>
    <p:sldId id="2436" r:id="rId31"/>
    <p:sldId id="2441" r:id="rId32"/>
    <p:sldId id="2434" r:id="rId3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102ADF-5C7C-46B3-A931-3F6AA1A2C76C}">
          <p14:sldIdLst>
            <p14:sldId id="2457"/>
            <p14:sldId id="2335"/>
            <p14:sldId id="2425"/>
            <p14:sldId id="2344"/>
          </p14:sldIdLst>
        </p14:section>
        <p14:section name="1. Project Summary" id="{476824A6-2288-4003-8A56-486BF651EC00}">
          <p14:sldIdLst>
            <p14:sldId id="2429"/>
            <p14:sldId id="2444"/>
            <p14:sldId id="2445"/>
            <p14:sldId id="2428"/>
            <p14:sldId id="2426"/>
          </p14:sldIdLst>
        </p14:section>
        <p14:section name="2. Explore &amp; Discover" id="{11822693-BE43-411C-9399-A7FF674F476C}">
          <p14:sldIdLst>
            <p14:sldId id="2430"/>
            <p14:sldId id="2427"/>
            <p14:sldId id="2440"/>
            <p14:sldId id="2367"/>
            <p14:sldId id="2459"/>
          </p14:sldIdLst>
        </p14:section>
        <p14:section name="3. Time To Analyze" id="{2FFFE28D-89CF-42B2-B2DE-87CB5F44EBA7}">
          <p14:sldIdLst>
            <p14:sldId id="2431"/>
            <p14:sldId id="2439"/>
            <p14:sldId id="2458"/>
            <p14:sldId id="2447"/>
            <p14:sldId id="2448"/>
            <p14:sldId id="2449"/>
            <p14:sldId id="2450"/>
            <p14:sldId id="2451"/>
            <p14:sldId id="2452"/>
          </p14:sldIdLst>
        </p14:section>
        <p14:section name="4. We Discuss &amp; Conclude" id="{DCA5A32C-9055-4E2F-9A3E-D8044F56214B}">
          <p14:sldIdLst>
            <p14:sldId id="2432"/>
            <p14:sldId id="2437"/>
            <p14:sldId id="2438"/>
          </p14:sldIdLst>
        </p14:section>
        <p14:section name="5. Lessons Learned" id="{3F6722BE-B233-4AD7-B60D-D17C8154CAF0}">
          <p14:sldIdLst>
            <p14:sldId id="2433"/>
            <p14:sldId id="2435"/>
            <p14:sldId id="2455"/>
            <p14:sldId id="2436"/>
            <p14:sldId id="2441"/>
          </p14:sldIdLst>
        </p14:section>
        <p14:section name="6. Q&amp;A" id="{62E0B232-3984-4CCE-AE51-A7C97BA3BB49}">
          <p14:sldIdLst>
            <p14:sldId id="2434"/>
          </p14:sldIdLst>
        </p14:section>
        <p14:section name="7. Extra Slides" id="{03A1938E-5D26-4F77-83B9-47A5944CE00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Lindner" initials="TL" lastIdx="0" clrIdx="0">
    <p:extLst>
      <p:ext uri="{19B8F6BF-5375-455C-9EA6-DF929625EA0E}">
        <p15:presenceInfo xmlns:p15="http://schemas.microsoft.com/office/powerpoint/2012/main" userId="3e1b0e94308449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9" autoAdjust="0"/>
    <p:restoredTop sz="59932" autoAdjust="0"/>
  </p:normalViewPr>
  <p:slideViewPr>
    <p:cSldViewPr snapToGrid="0">
      <p:cViewPr varScale="1">
        <p:scale>
          <a:sx n="63" d="100"/>
          <a:sy n="63" d="100"/>
        </p:scale>
        <p:origin x="920" y="6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4:49.62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62576.94922"/>
      <inkml:brushProperty name="anchorY" value="-3832.281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68981.0625"/>
      <inkml:brushProperty name="anchorY" value="-4774.43652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77638.70313"/>
      <inkml:brushProperty name="anchorY" value="-5430.1264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85016.79688"/>
      <inkml:brushProperty name="anchorY" value="-6276.79297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91611.875"/>
      <inkml:brushProperty name="anchorY" value="-6913.38574"/>
      <inkml:brushProperty name="scaleFactor" value="0.5"/>
    </inkml:brush>
  </inkml:definitions>
  <inkml:trace contextRef="#ctx0" brushRef="#br0">58 2369 4352,'-19'0'2016,"19"0"-1728,0 0 1856,-19 0-512,19 0-320,0 0-320,-19 0-192,19 0-352,0 0-96,19 0-32,-19-39-128,0 20-32,19-19 32,0 0-32,0 0 0,0-20-96,39-18-64,-20 19 32,38-20-32,20-18 0,-20-20 0,39 20 0,-20-20 0,39 1-96,0-1 64,18-19 32,1 20 0,38 18 0,-19 1 0,19-1-96,19 39 64,-19 0-32,38-1 0,-38 39 64,0 0 0,19 0 0,-19 38 0,0 0 0,0 0 0,-19 39 0,0-1 64,0 19-32,-19 1-32,-1 37 32,1-18 32,-38 18-32,-1 1-32,1 19 32,-19-20 32,18 20-32,-18 0 64,-20-20-64,-19-18-32,1-1 96,-20-18 0,0-1-32,0-38-64,-19 20 32,0-20 32,0-19-32,-19 0 64,20 0-64,-1-19 64,-19 19-64,19-19 63,-19 0-63,0 0 64,0 0-64,0 0-32,0 0 32,0 0 32,0 0-96,0 0-64,0 0 128,0 0 32,0 0-288,0 0-159,0 0-801,0 0-288,0 0-1344,0 0-1856,0 0 1280,0 0 864</inkml:trace>
  <inkml:trace contextRef="#ctx0" brushRef="#br1" timeOffset="1500.6661">5616 2560 3968,'-19'0'1824,"19"0"-1248,0 0 128,0 0-128,0 0 32,0 0-128,0 0 32,0-19-64,19-1-128,-19 20 0,0 0 64,0-19-64,19 0 32,-19 19-64,19-19 0,0 0 32,0 0 32,0-19 32,0 0 0,20-1-64,18-18 32,0 0-128,0-20-64,1 20-64,18-19-96,20-1 32,-1-37 32,20 18-32,18-18-32,1 18-64,19-18 32,19-20 32,0 19 0,38-18 0,0 18 0,19 0-96,-19-18 64,38 18 32,20 1 0,-20 18 0,19 20 0,-19-1-96,39 20 0,-39 0 64,1 38 64,-1 0 0,-19 19-32,19 19 32,-38 0 32,0 38-32,-19 0 64,19 39-128,-19 18 0,0-18 32,-38 18 64,19 20-32,-38-19-32,-20 18 32,-18-18 32,-1 19 32,-18-1 32,-1-18-64,0 0-64,-18-1 32,-1 1 32,0-20 32,-18 20 32,-1-39-64,0 1-64,0-1 224,-19-19 160,0-19-192,0 1-32,1-20-96,-20 0 31,0-19-63,19 19 64,-19 0 64,0-19 128,0 0-128,0 0-32,0 0-64,0-19-64,0 19 32,0-19-32,0 19 0,0 0 64,0-19-96,0 19 0,0 0-32,0 0-64,0 0-128,0 0-64,0 0-287,0 0-1,0 0-256,0 0-96,0 0-320,0 0-64,19 0-864,-19-19-1504,0 19 832,0 0 704</inkml:trace>
  <inkml:trace contextRef="#ctx0" brushRef="#br2" timeOffset="2883.0993">13465 2407 5376,'0'0'2560,"-19"0"-1568,19 0 128,0 0-128,0 0-32,0 19-96,0-19 0,0 0-480,0 0 128,0 19 64,0-19-128,0 0 64,0 0-161,0-19-31,0 19-128,0-19-32,0 19-32,0-19 64,0 0-160,19-20-32,-19 20 0,19-19 64,19-19-96,0 19 0,39-20-32,-20 1 0,39 0 0,-20-20 0,39 1 0,-1 0 0,20-1 64,-1-18 0,20 18 0,19 1 0,0-20-96,38 20 0,-19-19 128,19-1 32,19 1 0,1 18-64,-1-18-64,19 18 32,0 1-32,0 0 0,-18 18 128,18 20 32,-19 0-128,0 38-32,-19 0 96,-19 19 32,0 38-96,-38-19 32,38 39 0,-38 18 0,-19 1 64,-20 18 32,1-18-32,-39 18-64,0 1 32,1 0-32,-1 18 0,-18-18 64,-20-20-96,19 1 0,-19-1 320,0 1 96,1-1-160,-20-37-128,19 18-64,-19-38 32,19 20-32,-38-20 64,19-19-64,0 19-32,1-19 96,-20 0 0,0-19-128,19 19 32,-19-19 0,0 0 0,0 0 0,0 0 64,0 0-320,0 0-64,0 0-128,-19-19-32,19 19-320,0-19-63,-20 19-513,20-19-160,0 19-1472,0-19-1440,-19 0 1440,19 19 800</inkml:trace>
  <inkml:trace contextRef="#ctx0" brushRef="#br3" timeOffset="4488.3656">20130 2560 3712,'0'0'1824,"0"0"-1248,0 0 128,0 0 0,0 0 64,0-19-64,0 19 32,19-20-64,-19 20-320,0-19-64,19 19 64,-19-19-64,19 0 64,-19 19-128,19-19-64,-19-19 64,20 19 64,18 0-64,-19-39 32,38 20-96,-19-19 0,20 0-96,-1-1-64,19-18-64,-18-1 32,37 1 32,1-19 0,18 18 0,1-18 0,-1-1 0,39 1 0,0-1-96,0-18 64,19 18 96,-1 1 32,1-1-128,19 20-32,19-1-64,-19 1 96,0 19 0,0-1 32,19 20 0,0 0 64,0 19-96,-19-19-64,0 38 128,0 19 32,-19 0 0,-19 0 32,0 38-64,19 1 64,-39 18 64,-18 20 128,-19-1 0,-1 20 0,-38-1 96,1-18 96,-20 18-128,19 1 32,-19-20-161,0 20-63,-18-39 0,18 1-32,-19-1 0,0 0 0,0-18 0,0-39 0,-19 19-64,19-19 32,-19 0-64,0 0-32,0 0 32,19 1-32,-19-1 0,0-19 64,0 19 32,0-19 96,0 0-160,0 0-32,0 0-64,0 0 0,0 0 64,-19 0 0,19 0-160,0 0-32,0 0 0,0 0 64,0 0-96,0 0 0,0 0 32,0 0 64,0 0 64,0 19 32,0-19-63,0 0 63,0 0 32,0 0 63,19 19-31,-19-19-32,0 0-63,0 19 31,0-19 32,0 19 0,19-19 0,-19 19 63,0-19-94,0 19-1,0-19 32,0 19 0,0-19-512,0 0-192,0 20-512,0-20-192,0 0-1152,0 0-1696,0 0 992,0 0 800</inkml:trace>
  <inkml:trace contextRef="#ctx0" brushRef="#br4" timeOffset="6184.8867">25630 2178 5376,'0'0'2560,"-19"0"-1856,19 0 32,0 0-96,0 0 0,0 0-64,0 0 32,0 0-320,0 0 320,0-19 128,0 19 0,0 0-64,0-20-96,0 20 32,0 0-33,0 0 1,0-19-160,0 19-96,0 0-32,0-19-32,0 19 64,0 0 128,0-19-256,0 19-96,0-19-64,0 19-32,0 0 0,0 0 0,19 0 0,-19 0 0,0 0 0,19 19 64,0 0-32,0 0-32,1 0 160,-1 20 32,19-20 64,-19 19 0,19-19-64,-19 19 32,19-19-64,-18 0 64,18 1-64,-19-1 0,0 0-96,0 0 32,0 0 0,0-19 96,0 19 32,-19-19 32,19 0-64,-19 0-32,20 0-96,-20-19-64,0 0 32,0 0 32,0 19-96,19-38 0,-19-1 32,0-18 0,19 0 0,-19-1 0,19 1 64,-19 0 32,0 0-128,19-1 32,-19 20 0,0 0 0,0 0 0,0 19 0,0-1-224,0 1 0,0 19-128,0-19 0,0 19-256,0 0 0,0-19-384,0 19-96,0-19-352,0 19-127,0-19-641,19 19-192,-19 0-1248,0 0-3808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5:14.08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72724.21094"/>
      <inkml:brushProperty name="anchorY" value="-5939.3999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52665.21094"/>
      <inkml:brushProperty name="anchorY" value="-5589.27539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51035.53906"/>
      <inkml:brushProperty name="anchorY" value="-4780.80469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8215.4375"/>
      <inkml:brushProperty name="anchorY" value="-3087.47119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6872.23047"/>
      <inkml:brushProperty name="anchorY" value="-2240.8042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6006.46484"/>
      <inkml:brushProperty name="anchorY" value="-1413.23425"/>
      <inkml:brushProperty name="scaleFactor" value="0.5"/>
    </inkml:brush>
  </inkml:definitions>
  <inkml:trace contextRef="#ctx0" brushRef="#br0">22479 39 2560,'19'-19'1152,"-19"19"-640,0 0 96,0 0 64,0-19 64,0 19-192,-19 0 0,19 0-128,0 0 0,0 0-32,-20 0-64,20 0-64,-19 0 32,19 0-96,-19 0-32,19 19 32,0-19 96,-19 0 64,19 19 32,-19-19-64,19 19-32,-19 0-96,0 0 32,0 0-64,19 1 64,-19 18-128,0-19-64,-1 19 128,1 0 128,0 20-96,-19-20-32,19 0 64,-19 19 64,19-19-64,0 1-64,-20-1-64,20 19 0,-19 0 0,0 1 96,0-20-96,0 19 0,-1-19 96,1 20 32,-19-1 32,0 0 64,18 1-96,-18-20-64,0 19 63,-1 0 1,20-18-96,-38 18-32,19-19-32,-1 19 32,-18 1-64,0-20 64,-1 19 0,1 0 32,-1 1 0,-18-20 0,-1 19-64,1-19 32,-20 20 0,20-1 96,-20-19-32,-267 134 256,249-115-288,-1 1 0,-19-1-64,0-19-64,1 19 32,-20-18 32,19 18 32,-19-19 32,-19 0-64,19 0-64,-19 1-64,0 18 32,0-19 32,0 0 64,-19 1-32,0-1-32,0 19 32,0-38-32,-57 19-96,18 1 0,1-1 128,19 0 32,-19-19-96,-1 0 32,1 0-64,0 19 0,19-19 64,-20 1 0,1-1 0,0 19 64,0-19-96,18 0 0,-37 0 96,38-19 32,-19 19 32,-1-19 64,1 19-96,-19-19 0,18 0-32,-18-19-64,19 19 32,-1-19 32,1 0 32,19 0 96,-19 0-160,-1 0-32,20-19 0,0 18 0,0 1 0,0-19 0,-20 0-96,20 19 64,0-19 32,0 0 0,19-20 0,-19 20 64,0-19-96,18-1-64,-18 1 64,38 0 0,-19 0 32,0-1 64,0 1-96,19-19 0,0-1 32,19 1 0,0-1-96,0 1 64,1 0 32,18-20 0,0 20-96,0-1 64,20-18-192,-1 18 0,0-18-128,20 19 64,-1-20-64,0 20 64,1-1 224,18 1 96,20 0-64,0-1-32,18 20 32,-18 0 0,19 18 32,18 1 0,1 0 0,-19 0 64,19 19-96,19 19 0,-20-19-32,20 19 0,0-20 64,0 20 64,0 0-32,0 0 64,0 20-128,19-20 0,-19 0-32,19 19 0,0-19 0,0 19 0,0-19 64,0 19 0,0 0-96,19 0 0,-19-19-32,0 19 0,19 19 0,-19-19 96,0 20 0,19-20 32,0 19-96,-19-19 64,19 0 32,0 0 0,-19 0-96,19 0 64,-19-19 32,20 0 0,-20 20 0,0-20 0,19 0-96,-19 0 64,0-20 96,-19 20 32,19-19-128,-20-19 32,1 19 0,0-19 64,0 19-96,0-19 0,0-1 32,0 20 0,0-19 0,0 0 0,0 19 0,-1-19 0,20 18 0,-19-18 0,19 19 0,0 0 0,0 0 0,0-19 0,0 19-96,0 19 64,0-19-32,19 0 0,-19 19 64,20-20 0,-1 20 0,-19-19 64,19 19-96,19-19 0,-19 19-32,0 0 1,19 0 63,1 0 63,-20-19-31,19 19 64,0 0-64,-19 0-32,19 0 32,-19 19 32,1-19-32,-1 0-32,0 19 32,0-19 32,0 0-32,0 19 64,0-19-64,0 0-32,-19 20 32,19-20-32,-19 0-288,0 0-63,0 0-1377,0 19-608,-19-19-1696,19 0-4256</inkml:trace>
  <inkml:trace contextRef="#ctx0" brushRef="#br1" timeOffset="5616.8269">4584 1987 2688,'0'0'1280,"0"0"-832,0 0 32,0 0 0,0 0 128,0 0-160,0 0 0,0 0-64,0 0 0,0 0 224,0 0 64,0 0 32,0 0-288,-19 0 64,19 0 0,-19 0-32,0 0 32,0 0-192,-20 19-32,-18-19-64,0 0-32,-20 0-192,-18 0 32,-1 19-416,20-19-160,-19 0-608,37 0-288,1 0-1408,57 0-3392</inkml:trace>
  <inkml:trace contextRef="#ctx0" brushRef="#br2" timeOffset="6638.5491">3228 2025 5120,'0'19'2464,"0"-19"-1376,0 0 256,0 0-384,-19 0-160,19 0-96,-19 0 0,-19 0-96,19 0-288,-20 0-256,-18 0-32,0 0-32,-1 0 64,-18 0-672,19 0-224,-20 0-640,20 0-224,-19 0-1408,76 0-3456</inkml:trace>
  <inkml:trace contextRef="#ctx0" brushRef="#br3" timeOffset="10479.7227">2044 1949 3072,'19'0'1376,"-19"-19"-608,0 19 192,0 0-224,0 0-128,0 0 96,0 0 0,0 0 224,-19 0-288,19 0 32,-19 0-32,0 0-256,-19 0-96,18 0-32,-18 0 0,0 0-224,0 0 0,-19 19-192,18-19 32,1 0-448,-19 0-96,19 0-992,0 0-448,18 0-576,20 0-2368</inkml:trace>
  <inkml:trace contextRef="#ctx0" brushRef="#br4" timeOffset="10971.278">612 1892 4736,'0'0'2240,"0"19"-1600,-19-19 32,19 0-352,0 0-96,0 0-9056</inkml:trace>
  <inkml:trace contextRef="#ctx0" brushRef="#br5" timeOffset="11089.4702">554 1892 9120,'-19'0'192,"0"0"64,-19 0-160,0-20 0,-20 20-32,1-19 32,0 0-480,0 0-160,-20-19-832,20 19-1600,-20-19 384,77 38 544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5:25.81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4605.96484"/>
      <inkml:brushProperty name="anchorY" value="-394.68738"/>
      <inkml:brushProperty name="scaleFactor" value="0.5"/>
    </inkml:brush>
  </inkml:definitions>
  <inkml:trace contextRef="#ctx0" brushRef="#br0">382 249 4864,'0'0'2240,"-19"0"-1792,0-19-128,19 19-192,-19-19-96,-19 19 0,19-19 32,-38-19 64,37 19-32,-18-20-128,0 20 32,0 0-224,0-19 0,-1 19-2016,39 19-3392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5:26.409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3377.34375"/>
      <inkml:brushProperty name="anchorY" value="700.24902"/>
      <inkml:brushProperty name="scaleFactor" value="0.5"/>
    </inkml:brush>
  </inkml:definitions>
  <inkml:trace contextRef="#ctx0" brushRef="#br0">421 306 4992,'19'19'2240,"-19"-19"-1600,0 0 96,0 0-160,0 0 32,0 0-32,0 0-64,-19-19 32,0 0-192,0 0-64,0 0 64,-19 0-192,-1-19-96,1 18-32,-19 1 32,19-19-256,-1 19-96,1-19-768,0 0-288,0 19-1696,38 19-3776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5:27.038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2110.52734"/>
      <inkml:brushProperty name="anchorY" value="1852.47949"/>
      <inkml:brushProperty name="scaleFactor" value="0.5"/>
    </inkml:brush>
  </inkml:definitions>
  <inkml:trace contextRef="#ctx0" brushRef="#br0">363 440 5120,'-19'-19'2336,"19"19"-1792,0 0-96,-19 0-224,0-19 32,19 0-96,-19 0 64,-19-39-160,19 39-160,0 0 64,0-19 0,-1 38 32,1-38 0,-19 0 0,19-1 0,-19 1-1152,0 0-1888,19 0 256,19 38 544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8T19:15:28.37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0901.00391"/>
      <inkml:brushProperty name="anchorY" value="3138.3950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-46713.07813"/>
      <inkml:brushProperty name="anchorY" value="210.07333"/>
      <inkml:brushProperty name="scaleFactor" value="0.5"/>
    </inkml:brush>
  </inkml:definitions>
  <inkml:trace contextRef="#ctx0" brushRef="#br0">287 458 4864,'0'20'2240,"0"-20"-1312,0 0 192,0 0-416,0 0-128,0 0-96,0 0 96,-19-20-64,19 1-192,-20 0-192,1 0 0,0-19-64,0 0-64,0 0-416,-19-20-128,38 20-992,-19 0-448,0 0-800,19 38-2592</inkml:trace>
  <inkml:trace contextRef="#ctx0" brushRef="#br1" timeOffset="12546.8311">0 478 4224,'0'19'2016,"0"-19"-1248,0 0 160,0 0-128,0 0 0,0 0 0,0 0-32,0 0 160,0 0-288,0-19-128,0 19 32,19 0-256,-19-20-32,0 20-128,0-19-96,19 0 0,-19 0 32,0 0-32,0-19-32,0 19 32,0-19-32,0-1 0,0 1 64,0 19-96,20-19 0,-20 0 32,0-1 64,0 20-96,0 0 0,0 0 96,19 19 32,-19-19-32,0 19 32,0 0-64,0 0-32,0 0 32,0 0 32,0 0-96,0 0-64,0 0 128,0 0 32,0 0 0,0 0-64,0 0 32,0 0-32,0 19-96,0-19 64,0 0 32,0 0 0,0 0 0,19 19 0,-19-19 0,0 0 0,0 0 0,19 19 0,-19-19-96,19 19 64,-19-19-32,19 20 0,0-1 128,19 0 32,-19 0-32,20 0-64,-1 0-64,-19 0 32,19 0 32,-19-19 64,0 19-32,0-19-32,0 0-64,-19 19 32,20-19 32,-20 0 64,19 0-32,-19 0-32,19 0-256,-19 0-96,0 20-512,19-20-192,-19 0-544,0 0-288,0-20-1024,0 20-3104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93EC8D0-890D-4080-A1F4-E783082F597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BAC3DA4B-0748-490A-95DD-8F2FA8882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84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 it, check it, refine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9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5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we narrowed scope down to the states we ultimately selected.</a:t>
            </a:r>
          </a:p>
          <a:p>
            <a:r>
              <a:rPr lang="en-US" dirty="0"/>
              <a:t>**Number of states that have legalized.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4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we narrowed scope down to the states we ultimately selected.</a:t>
            </a:r>
          </a:p>
          <a:p>
            <a:r>
              <a:rPr lang="en-US" dirty="0"/>
              <a:t>**Number of states that have legalized.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9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3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for this slide.</a:t>
            </a:r>
          </a:p>
          <a:p>
            <a:endParaRPr lang="en-US" dirty="0"/>
          </a:p>
          <a:p>
            <a:r>
              <a:rPr lang="en-US" dirty="0"/>
              <a:t>DISCUSS THE STEPS WE TOOK TO ANALYZE THE DATA AND ANSWER EACH QUESTION WE ASKED IN OUR PROPOSAL.</a:t>
            </a:r>
          </a:p>
          <a:p>
            <a:endParaRPr lang="en-US" dirty="0"/>
          </a:p>
          <a:p>
            <a:r>
              <a:rPr lang="en-US" dirty="0"/>
              <a:t>PRESENT INTERESTING FIGURES DEVELOPED DURING ANALYSIS IDEALLY WITH THE HELP OF JUPYTER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for this slide.</a:t>
            </a:r>
          </a:p>
          <a:p>
            <a:endParaRPr lang="en-US" dirty="0"/>
          </a:p>
          <a:p>
            <a:r>
              <a:rPr lang="en-US" dirty="0"/>
              <a:t>DISCUSS THE STEPS WE TOOK TO ANALYZE THE DATA AND ANSWER EACH QUESTION WE ASKED IN OUR PROPOSAL.</a:t>
            </a:r>
          </a:p>
          <a:p>
            <a:endParaRPr lang="en-US" dirty="0"/>
          </a:p>
          <a:p>
            <a:r>
              <a:rPr lang="en-US" dirty="0"/>
              <a:t>PRESENT INTERESTING FIGURES DEVELOPED DURING ANALYSIS IDEALLY WITH THE HELP OF JUPYTER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7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need to explain our rural vs urban stuff.</a:t>
            </a:r>
          </a:p>
          <a:p>
            <a:endParaRPr lang="en-US" dirty="0"/>
          </a:p>
          <a:p>
            <a:r>
              <a:rPr lang="en-US" dirty="0"/>
              <a:t>The us census bureau assigns each county in the united states an “urban percentage”.</a:t>
            </a:r>
          </a:p>
          <a:p>
            <a:r>
              <a:rPr lang="en-US" dirty="0"/>
              <a:t>We’ve called “urban” any county that is between 80 and 100 % urban by population, and rural is between 0 and 40 % urban.</a:t>
            </a:r>
          </a:p>
          <a:p>
            <a:endParaRPr lang="en-US" dirty="0"/>
          </a:p>
          <a:p>
            <a:r>
              <a:rPr lang="en-US" dirty="0"/>
              <a:t>Anything smaller than 0-40% was unreliable, as there just aren’t any counties that fall in that category in a lot of states.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4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0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72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8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slide!!!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43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our hypothesis correct?</a:t>
            </a:r>
          </a:p>
          <a:p>
            <a:r>
              <a:rPr lang="en-US" dirty="0"/>
              <a:t>If not what were the relationships we saw?</a:t>
            </a:r>
          </a:p>
          <a:p>
            <a:r>
              <a:rPr lang="en-US" dirty="0"/>
              <a:t>If so, yay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5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correlation on statewide or urban scale, but there is a correlation on a rural scale.</a:t>
            </a:r>
          </a:p>
          <a:p>
            <a:r>
              <a:rPr lang="en-US" dirty="0"/>
              <a:t>Not enough data…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08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3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difficulties that arose and how we dealt with them…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8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this slide </a:t>
            </a:r>
            <a:r>
              <a:rPr lang="en-US" b="1" dirty="0"/>
              <a:t>very briefly.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Separating crime into individual categories.</a:t>
            </a:r>
          </a:p>
          <a:p>
            <a:r>
              <a:rPr lang="en-US" dirty="0"/>
              <a:t>Introducing other drugs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12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30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7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6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8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be using the term </a:t>
            </a:r>
            <a:r>
              <a:rPr lang="en-US" b="1" dirty="0"/>
              <a:t>legalization </a:t>
            </a:r>
            <a:r>
              <a:rPr lang="en-US" dirty="0"/>
              <a:t>several times throughout this presentation.</a:t>
            </a:r>
          </a:p>
          <a:p>
            <a:endParaRPr lang="en-US" dirty="0"/>
          </a:p>
          <a:p>
            <a:r>
              <a:rPr lang="en-US" dirty="0"/>
              <a:t>When we do so, we are referring very specifically to the… legalization of cannabis for recreational use. </a:t>
            </a:r>
          </a:p>
          <a:p>
            <a:endParaRPr lang="en-US" dirty="0"/>
          </a:p>
          <a:p>
            <a:r>
              <a:rPr lang="en-US" dirty="0"/>
              <a:t>Specifically state that we’re not talking about/considering </a:t>
            </a:r>
            <a:r>
              <a:rPr lang="en-US" b="1" dirty="0"/>
              <a:t>medical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24916">
              <a:defRPr/>
            </a:pPr>
            <a:fld id="{BAC3DA4B-0748-490A-95DD-8F2FA88823AB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24916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155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cites above we can say that crime tends to increase with population. Therefore, from this we created our project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4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believe that as population increases in states where </a:t>
            </a:r>
            <a:r>
              <a:rPr lang="en-US" dirty="0" err="1"/>
              <a:t>weeeeeeed</a:t>
            </a:r>
            <a:r>
              <a:rPr lang="en-US" dirty="0"/>
              <a:t> is legal, crime does not increase as much in states that have not legalized.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2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/>
            <a:r>
              <a:rPr lang="en-US" dirty="0"/>
              <a:t>HYPOTHESIS:  The Legalization of Cannabis will affect this relationship between population and crime 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3DA4B-0748-490A-95DD-8F2FA88823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4BEB00-01AB-4CFE-AE1A-42BA7FB4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84017"/>
            <a:ext cx="9144000" cy="503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86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A654-D51F-4903-9866-305553CC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6D48E-3D8F-4771-953F-EE9AF2A9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F4953-BF81-4C9A-9A3C-9376E14E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E2411-C95B-4632-B44C-FCBDE2EC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85E2-585C-46E2-A301-0D245EC9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17764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2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CE52-D558-48E7-9453-D2A256EAC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8BBDE-8A08-4D29-8E6F-C5636D06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ALL CAPS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E59B4-3032-49C8-8B9B-FDADDC17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13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B41AB4-B3DD-4086-82E0-9C44D13DE13D}"/>
              </a:ext>
            </a:extLst>
          </p:cNvPr>
          <p:cNvCxnSpPr>
            <a:cxnSpLocks/>
          </p:cNvCxnSpPr>
          <p:nvPr userDrawn="1"/>
        </p:nvCxnSpPr>
        <p:spPr>
          <a:xfrm>
            <a:off x="632517" y="962526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AB500F-9816-4260-A62D-D54A9DF7FE6E}"/>
              </a:ext>
            </a:extLst>
          </p:cNvPr>
          <p:cNvSpPr txBox="1">
            <a:spLocks/>
          </p:cNvSpPr>
          <p:nvPr userDrawn="1"/>
        </p:nvSpPr>
        <p:spPr>
          <a:xfrm>
            <a:off x="535269" y="6440500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SECTION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CBDC76-DB2C-462C-87AC-8D9717DA0E62}"/>
              </a:ext>
            </a:extLst>
          </p:cNvPr>
          <p:cNvSpPr txBox="1">
            <a:spLocks/>
          </p:cNvSpPr>
          <p:nvPr userDrawn="1"/>
        </p:nvSpPr>
        <p:spPr>
          <a:xfrm>
            <a:off x="10580913" y="6448160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‹#›</a:t>
            </a:fld>
            <a:endParaRPr lang="en-US" sz="1000" b="0" dirty="0"/>
          </a:p>
        </p:txBody>
      </p:sp>
      <p:sp>
        <p:nvSpPr>
          <p:cNvPr id="10" name="Title Placeholder 13">
            <a:extLst>
              <a:ext uri="{FF2B5EF4-FFF2-40B4-BE49-F238E27FC236}">
                <a16:creationId xmlns:a16="http://schemas.microsoft.com/office/drawing/2014/main" id="{1EAA4679-28E3-4BD3-AA5A-5E9576E7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D5C0-99A0-4CC0-A86E-C74DEE879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595D9-F033-4896-9A04-DF9818BCA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4FF82-E63E-435D-9B33-528F2AC0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E9AA5-26D7-4234-B1FB-73CDC75F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BED82-24F2-4948-862E-158E0430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DA9BC-D718-4E94-8783-9B0262710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E6B9E-42D5-44D7-A7C0-ECA1A5D7E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DFBC8-0311-4AD8-9B34-77E2B3184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3ACCE-6E00-402C-9F1A-1F31331F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A619C-0645-4ADD-B283-FC65806D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BE98-6FE4-445F-9EA8-4FDF6C02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ED431-B16B-4AD6-9572-3E80B6AB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7CE78-B8E1-499B-830D-65C93AF8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514B5-E4C7-41B4-B478-80352FC8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9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98E67-EC82-4F9C-84C8-D2CBF58B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36AB8-2F88-4921-81E1-C8925AEE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D7AF-8A69-4B6B-AFFA-924977DE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D470-7B68-4ABE-A1B3-67DD95EE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3AAD-DB84-4BD9-9F01-965AA6F3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3E976-D76E-4ABD-BDAF-F246BEED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338E8-EE9B-42CD-B274-FF4F8B65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F2331-3B83-447C-AB51-5815A74C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F4EF4-7492-42E2-880E-F38BAB80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3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676B-7E88-442D-AC9B-A6D96FE6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916C7-99B7-4154-B63E-63FCE8DEA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5A437-347F-414C-A6C1-99C4BF27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0AF90-ED4A-4836-898D-FBAB0CA8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EA33F-DC27-4AAA-BB9B-5288028BCC3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5962-6E98-4E9B-AA34-30643A62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269" y="6408107"/>
            <a:ext cx="4114800" cy="2616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65CC2-5958-4830-BD10-84BC5A8F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15767"/>
            <a:ext cx="917265" cy="261610"/>
          </a:xfrm>
          <a:prstGeom prst="rect">
            <a:avLst/>
          </a:prstGeom>
        </p:spPr>
        <p:txBody>
          <a:bodyPr/>
          <a:lstStyle/>
          <a:p>
            <a:fld id="{01D42E8D-72EC-4B37-85DA-CE8C948C8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1BC63-E18B-4DE3-B45A-F4A332B28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2535"/>
            <a:ext cx="10515600" cy="488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20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kern="1200" spc="6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10C59-2704-4129-B49A-2005D5621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9" b="2401"/>
          <a:stretch/>
        </p:blipFill>
        <p:spPr>
          <a:xfrm>
            <a:off x="1919607" y="2268142"/>
            <a:ext cx="8159734" cy="45898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Placeholder 13">
            <a:extLst>
              <a:ext uri="{FF2B5EF4-FFF2-40B4-BE49-F238E27FC236}">
                <a16:creationId xmlns:a16="http://schemas.microsoft.com/office/drawing/2014/main" id="{7272CF52-84EF-4A44-BB68-A7106D0E5ADF}"/>
              </a:ext>
            </a:extLst>
          </p:cNvPr>
          <p:cNvSpPr txBox="1">
            <a:spLocks/>
          </p:cNvSpPr>
          <p:nvPr/>
        </p:nvSpPr>
        <p:spPr>
          <a:xfrm>
            <a:off x="838200" y="1778196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EFFECTS OF CANNABIS LEGALIZATION</a:t>
            </a:r>
          </a:p>
        </p:txBody>
      </p:sp>
      <p:sp>
        <p:nvSpPr>
          <p:cNvPr id="4" name="Title Placeholder 13">
            <a:extLst>
              <a:ext uri="{FF2B5EF4-FFF2-40B4-BE49-F238E27FC236}">
                <a16:creationId xmlns:a16="http://schemas.microsoft.com/office/drawing/2014/main" id="{9E8C2E66-5B8A-4AB5-AFF2-EB57DC2C92D6}"/>
              </a:ext>
            </a:extLst>
          </p:cNvPr>
          <p:cNvSpPr txBox="1">
            <a:spLocks/>
          </p:cNvSpPr>
          <p:nvPr/>
        </p:nvSpPr>
        <p:spPr>
          <a:xfrm>
            <a:off x="838200" y="6004173"/>
            <a:ext cx="10515600" cy="853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spc="300" dirty="0"/>
              <a:t>GW DATA ANALYTICS BOOTCAMP</a:t>
            </a:r>
          </a:p>
          <a:p>
            <a:pPr algn="ctr"/>
            <a:r>
              <a:rPr lang="en-US" sz="1200" spc="300" dirty="0"/>
              <a:t>PROJECT 1  /  </a:t>
            </a:r>
            <a:r>
              <a:rPr lang="en-US" sz="1200" spc="300" dirty="0" err="1"/>
              <a:t>TuTh</a:t>
            </a:r>
            <a:r>
              <a:rPr lang="en-US" sz="1200" spc="300" dirty="0"/>
              <a:t> SECTION  /  GROUP3</a:t>
            </a:r>
          </a:p>
        </p:txBody>
      </p:sp>
    </p:spTree>
    <p:extLst>
      <p:ext uri="{BB962C8B-B14F-4D97-AF65-F5344CB8AC3E}">
        <p14:creationId xmlns:p14="http://schemas.microsoft.com/office/powerpoint/2010/main" val="2705176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B4C34-C22C-4F1F-B5E7-055D5A711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0678"/>
          <a:stretch/>
        </p:blipFill>
        <p:spPr>
          <a:xfrm>
            <a:off x="-1" y="0"/>
            <a:ext cx="121850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5" y="0"/>
            <a:ext cx="12188826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0464" y="1263502"/>
            <a:ext cx="9498782" cy="15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EXPLORE &amp; DISCOVER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5957" y="888784"/>
            <a:ext cx="6487796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35526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EXPLORE &amp; DISCOVER</a:t>
            </a:r>
            <a:endParaRPr lang="en-US" sz="1000" b="0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11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PROCESS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546592" y="1229508"/>
            <a:ext cx="4777683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WHAT </a:t>
            </a:r>
            <a:r>
              <a:rPr lang="en-US" sz="1000" dirty="0"/>
              <a:t>WE DID</a:t>
            </a:r>
            <a:endParaRPr lang="en-US" sz="1000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BBF74-943F-44CE-B95A-F0F22751A562}"/>
              </a:ext>
            </a:extLst>
          </p:cNvPr>
          <p:cNvGrpSpPr/>
          <p:nvPr/>
        </p:nvGrpSpPr>
        <p:grpSpPr>
          <a:xfrm>
            <a:off x="535269" y="2779298"/>
            <a:ext cx="11267620" cy="738664"/>
            <a:chOff x="535269" y="2779298"/>
            <a:chExt cx="11267620" cy="7386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302C2F-6B79-4B6F-9197-0DA1DBD57775}"/>
                </a:ext>
              </a:extLst>
            </p:cNvPr>
            <p:cNvGrpSpPr/>
            <p:nvPr/>
          </p:nvGrpSpPr>
          <p:grpSpPr>
            <a:xfrm>
              <a:off x="535269" y="2779298"/>
              <a:ext cx="1763144" cy="523220"/>
              <a:chOff x="856302" y="2072576"/>
              <a:chExt cx="1763144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56302" y="207257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pc="300" dirty="0">
                    <a:solidFill>
                      <a:schemeClr val="tx2"/>
                    </a:solidFill>
                    <a:latin typeface="+mj-lt"/>
                    <a:ea typeface="Oswald" charset="0"/>
                    <a:cs typeface="Oswald" charset="0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78826" y="2072576"/>
                <a:ext cx="1440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150" dirty="0">
                    <a:latin typeface="+mj-lt"/>
                    <a:ea typeface="Lato Light" charset="0"/>
                    <a:cs typeface="Lato Light" charset="0"/>
                  </a:rPr>
                  <a:t>DEFINE QUESTION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E1CB3E5-A072-42FE-9FB0-92DAE06C930F}"/>
                </a:ext>
              </a:extLst>
            </p:cNvPr>
            <p:cNvGrpSpPr/>
            <p:nvPr/>
          </p:nvGrpSpPr>
          <p:grpSpPr>
            <a:xfrm>
              <a:off x="2928087" y="2779298"/>
              <a:ext cx="1705685" cy="738664"/>
              <a:chOff x="3222513" y="2085392"/>
              <a:chExt cx="1705685" cy="73866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D971174-AEC3-46E0-B2EC-8F766BE18E03}"/>
                  </a:ext>
                </a:extLst>
              </p:cNvPr>
              <p:cNvSpPr txBox="1"/>
              <p:nvPr/>
            </p:nvSpPr>
            <p:spPr>
              <a:xfrm>
                <a:off x="3222513" y="2085392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pc="300" dirty="0">
                    <a:solidFill>
                      <a:schemeClr val="tx2"/>
                    </a:solidFill>
                    <a:latin typeface="+mj-lt"/>
                    <a:ea typeface="Oswald" charset="0"/>
                    <a:cs typeface="Oswald" charset="0"/>
                  </a:rPr>
                  <a:t>2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2F7F37-FEA4-4BB6-B403-ADF7605E0FC3}"/>
                  </a:ext>
                </a:extLst>
              </p:cNvPr>
              <p:cNvSpPr txBox="1"/>
              <p:nvPr/>
            </p:nvSpPr>
            <p:spPr>
              <a:xfrm>
                <a:off x="3545037" y="2085392"/>
                <a:ext cx="138316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150" dirty="0">
                    <a:latin typeface="+mj-lt"/>
                    <a:ea typeface="Lato Light" charset="0"/>
                    <a:cs typeface="Lato Light" charset="0"/>
                  </a:rPr>
                  <a:t>FIND &amp; EXPLORE DATA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85A77D-77FD-4641-BE08-61768DF56C25}"/>
                </a:ext>
              </a:extLst>
            </p:cNvPr>
            <p:cNvGrpSpPr/>
            <p:nvPr/>
          </p:nvGrpSpPr>
          <p:grpSpPr>
            <a:xfrm>
              <a:off x="5263446" y="2779298"/>
              <a:ext cx="1705685" cy="738664"/>
              <a:chOff x="5588724" y="2085392"/>
              <a:chExt cx="1705685" cy="738664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9769B6-827C-4E17-93BF-8A9397B23176}"/>
                  </a:ext>
                </a:extLst>
              </p:cNvPr>
              <p:cNvSpPr txBox="1"/>
              <p:nvPr/>
            </p:nvSpPr>
            <p:spPr>
              <a:xfrm>
                <a:off x="5588724" y="2085392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pc="300" dirty="0">
                    <a:solidFill>
                      <a:schemeClr val="tx2"/>
                    </a:solidFill>
                    <a:latin typeface="+mj-lt"/>
                    <a:ea typeface="Oswald" charset="0"/>
                    <a:cs typeface="Oswald" charset="0"/>
                  </a:rPr>
                  <a:t>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9BBC84-477F-49D5-9C14-FB1A0FF82CDF}"/>
                  </a:ext>
                </a:extLst>
              </p:cNvPr>
              <p:cNvSpPr txBox="1"/>
              <p:nvPr/>
            </p:nvSpPr>
            <p:spPr>
              <a:xfrm>
                <a:off x="5911248" y="2085392"/>
                <a:ext cx="138316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150" dirty="0">
                    <a:latin typeface="+mj-lt"/>
                    <a:ea typeface="Lato Light" charset="0"/>
                    <a:cs typeface="Lato Light" charset="0"/>
                  </a:rPr>
                  <a:t>CLEAN &amp; VISUALIZE DATA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A0C09E-30DA-427F-8609-41AF9393EBAE}"/>
                </a:ext>
              </a:extLst>
            </p:cNvPr>
            <p:cNvGrpSpPr/>
            <p:nvPr/>
          </p:nvGrpSpPr>
          <p:grpSpPr>
            <a:xfrm>
              <a:off x="7598805" y="2779298"/>
              <a:ext cx="1787206" cy="738664"/>
              <a:chOff x="7954935" y="2085392"/>
              <a:chExt cx="1787206" cy="738664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AB8EB5-C474-40CA-A23D-E31C08E29A78}"/>
                  </a:ext>
                </a:extLst>
              </p:cNvPr>
              <p:cNvSpPr txBox="1"/>
              <p:nvPr/>
            </p:nvSpPr>
            <p:spPr>
              <a:xfrm>
                <a:off x="7954935" y="2085392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pc="300" dirty="0">
                    <a:solidFill>
                      <a:schemeClr val="tx2"/>
                    </a:solidFill>
                    <a:latin typeface="+mj-lt"/>
                    <a:ea typeface="Oswald" charset="0"/>
                    <a:cs typeface="Oswald" charset="0"/>
                  </a:rPr>
                  <a:t>4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A91AB7E-C3FB-4D61-843B-3BB508F0EEC1}"/>
                  </a:ext>
                </a:extLst>
              </p:cNvPr>
              <p:cNvSpPr txBox="1"/>
              <p:nvPr/>
            </p:nvSpPr>
            <p:spPr>
              <a:xfrm>
                <a:off x="8277459" y="2085392"/>
                <a:ext cx="14646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150" dirty="0">
                    <a:latin typeface="+mj-lt"/>
                    <a:ea typeface="Lato Light" charset="0"/>
                    <a:cs typeface="Lato Light" charset="0"/>
                  </a:rPr>
                  <a:t>ANALYZE &amp; DISCUSS FINDINGS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2A645E-0C6E-4F08-9388-4FB75AE202F1}"/>
                </a:ext>
              </a:extLst>
            </p:cNvPr>
            <p:cNvGrpSpPr/>
            <p:nvPr/>
          </p:nvGrpSpPr>
          <p:grpSpPr>
            <a:xfrm>
              <a:off x="10015683" y="2779298"/>
              <a:ext cx="1787206" cy="307777"/>
              <a:chOff x="7954935" y="2085392"/>
              <a:chExt cx="1787206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8D9131-7280-4810-9857-3D02073C5403}"/>
                  </a:ext>
                </a:extLst>
              </p:cNvPr>
              <p:cNvSpPr txBox="1"/>
              <p:nvPr/>
            </p:nvSpPr>
            <p:spPr>
              <a:xfrm>
                <a:off x="7954935" y="2085392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pc="300" dirty="0">
                    <a:solidFill>
                      <a:schemeClr val="tx2"/>
                    </a:solidFill>
                    <a:latin typeface="+mj-lt"/>
                    <a:ea typeface="Oswald" charset="0"/>
                    <a:cs typeface="Oswald" charset="0"/>
                  </a:rPr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EFC2CE-9424-49BB-AC69-7BA77B459A69}"/>
                  </a:ext>
                </a:extLst>
              </p:cNvPr>
              <p:cNvSpPr txBox="1"/>
              <p:nvPr/>
            </p:nvSpPr>
            <p:spPr>
              <a:xfrm>
                <a:off x="8277459" y="2085392"/>
                <a:ext cx="146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150" dirty="0">
                    <a:latin typeface="+mj-lt"/>
                    <a:ea typeface="Lato Light" charset="0"/>
                    <a:cs typeface="Lato Light" charset="0"/>
                  </a:rPr>
                  <a:t>DOCUMENT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F40EC13-1C7B-4426-9C4A-ACA263BCC0FD}"/>
                  </a:ext>
                </a:extLst>
              </p14:cNvPr>
              <p14:cNvContentPartPr/>
              <p14:nvPr/>
            </p14:nvContentPartPr>
            <p14:xfrm>
              <a:off x="1388431" y="1807993"/>
              <a:ext cx="9426600" cy="921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F40EC13-1C7B-4426-9C4A-ACA263BCC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0790" y="1790353"/>
                <a:ext cx="9462241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2F001EA-0441-446B-9662-6B72729DDB81}"/>
                  </a:ext>
                </a:extLst>
              </p14:cNvPr>
              <p14:cNvContentPartPr/>
              <p14:nvPr/>
            </p14:nvContentPartPr>
            <p14:xfrm>
              <a:off x="2901151" y="3732913"/>
              <a:ext cx="8099280" cy="1230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2F001EA-0441-446B-9662-6B72729DDB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3151" y="3715273"/>
                <a:ext cx="813492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F63213-079A-428B-80AC-C8FAEBEA4FD3}"/>
                  </a:ext>
                </a:extLst>
              </p14:cNvPr>
              <p14:cNvContentPartPr/>
              <p14:nvPr/>
            </p14:nvContentPartPr>
            <p14:xfrm>
              <a:off x="2474911" y="4152313"/>
              <a:ext cx="137880" cy="89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F63213-079A-428B-80AC-C8FAEBEA4F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6911" y="4134673"/>
                <a:ext cx="173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890D986-7A4D-4025-9DF9-B4B556E82ADC}"/>
                  </a:ext>
                </a:extLst>
              </p14:cNvPr>
              <p14:cNvContentPartPr/>
              <p14:nvPr/>
            </p14:nvContentPartPr>
            <p14:xfrm>
              <a:off x="2082871" y="3925513"/>
              <a:ext cx="158400" cy="117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890D986-7A4D-4025-9DF9-B4B556E82A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231" y="3907873"/>
                <a:ext cx="194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FA2765A-E005-47EF-BB62-D35A3AFC6C73}"/>
                  </a:ext>
                </a:extLst>
              </p14:cNvPr>
              <p14:cNvContentPartPr/>
              <p14:nvPr/>
            </p14:nvContentPartPr>
            <p14:xfrm>
              <a:off x="1780471" y="3664153"/>
              <a:ext cx="131040" cy="158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FA2765A-E005-47EF-BB62-D35A3AFC6C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2831" y="3646513"/>
                <a:ext cx="1666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3988DEB-9CBE-4B8E-9F2C-BD3D07004C72}"/>
                  </a:ext>
                </a:extLst>
              </p14:cNvPr>
              <p14:cNvContentPartPr/>
              <p14:nvPr/>
            </p14:nvContentPartPr>
            <p14:xfrm>
              <a:off x="1615591" y="3396313"/>
              <a:ext cx="186120" cy="179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3988DEB-9CBE-4B8E-9F2C-BD3D07004C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97591" y="3378313"/>
                <a:ext cx="22176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96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EXPLORE &amp; DISCOVER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12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PRIMARY DATA SOURCES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978480" y="2678409"/>
            <a:ext cx="2374408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CANNABIS</a:t>
            </a:r>
          </a:p>
          <a:p>
            <a:r>
              <a:rPr lang="en-US" sz="1400" b="1" dirty="0"/>
              <a:t>RESEARCH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2E4AA29-C35D-4445-9A9F-7A7DDD733DB1}"/>
              </a:ext>
            </a:extLst>
          </p:cNvPr>
          <p:cNvSpPr txBox="1">
            <a:spLocks/>
          </p:cNvSpPr>
          <p:nvPr/>
        </p:nvSpPr>
        <p:spPr>
          <a:xfrm>
            <a:off x="4748268" y="2676938"/>
            <a:ext cx="2576925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POPULATION DATA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07F824-34C0-4C53-9FFE-CC84109BC707}"/>
              </a:ext>
            </a:extLst>
          </p:cNvPr>
          <p:cNvSpPr txBox="1">
            <a:spLocks/>
          </p:cNvSpPr>
          <p:nvPr/>
        </p:nvSpPr>
        <p:spPr>
          <a:xfrm>
            <a:off x="9115544" y="2676937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CRIME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CC7AC-5CA8-41A0-8F60-9114D643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00" y="1376344"/>
            <a:ext cx="1300593" cy="130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22FE7-24AB-4FA6-AFCA-D1992A77B4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44" y="1376344"/>
            <a:ext cx="1354093" cy="1354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2DA204-B6D1-431C-8AF1-5FA9F8FD8AD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28" y="1546001"/>
            <a:ext cx="951646" cy="951646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BBCA9D9-49CF-4013-AD81-9E3053BFC672}"/>
              </a:ext>
            </a:extLst>
          </p:cNvPr>
          <p:cNvSpPr txBox="1">
            <a:spLocks/>
          </p:cNvSpPr>
          <p:nvPr/>
        </p:nvSpPr>
        <p:spPr>
          <a:xfrm>
            <a:off x="4748268" y="3740401"/>
            <a:ext cx="3057093" cy="191976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200" dirty="0"/>
              <a:t>County Population by Characteristics: 2010-2016, </a:t>
            </a:r>
            <a:r>
              <a:rPr lang="en-US" sz="1400" b="1" spc="200" dirty="0"/>
              <a:t>United Census Bureau</a:t>
            </a:r>
          </a:p>
          <a:p>
            <a:pPr algn="l"/>
            <a:r>
              <a:rPr lang="en-US" sz="1400" u="sng" spc="200" dirty="0">
                <a:solidFill>
                  <a:schemeClr val="accent2"/>
                </a:solidFill>
              </a:rPr>
              <a:t>www.census.gov</a:t>
            </a:r>
          </a:p>
          <a:p>
            <a:pPr algn="l"/>
            <a:endParaRPr lang="en-US" sz="1400" spc="200" dirty="0"/>
          </a:p>
          <a:p>
            <a:pPr algn="l"/>
            <a:r>
              <a:rPr lang="en-US" sz="1400" b="0" spc="200" dirty="0"/>
              <a:t>Urban vs. Rural Counties as of 2010, </a:t>
            </a:r>
            <a:r>
              <a:rPr lang="en-US" sz="1400" b="1" spc="200" dirty="0"/>
              <a:t>United Census Bureau</a:t>
            </a:r>
          </a:p>
          <a:p>
            <a:pPr algn="l"/>
            <a:r>
              <a:rPr lang="en-US" sz="1400" u="sng" spc="200" dirty="0">
                <a:solidFill>
                  <a:schemeClr val="accent2"/>
                </a:solidFill>
              </a:rPr>
              <a:t>www.census.gov</a:t>
            </a:r>
          </a:p>
          <a:p>
            <a:pPr algn="l"/>
            <a:endParaRPr lang="en-US" sz="1400" spc="200" dirty="0"/>
          </a:p>
          <a:p>
            <a:pPr algn="l"/>
            <a:endParaRPr lang="en-US" sz="1400" b="0" spc="20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ED3DC87-BDCF-4C8C-8C26-DEE0C35422E1}"/>
              </a:ext>
            </a:extLst>
          </p:cNvPr>
          <p:cNvSpPr txBox="1">
            <a:spLocks/>
          </p:cNvSpPr>
          <p:nvPr/>
        </p:nvSpPr>
        <p:spPr>
          <a:xfrm>
            <a:off x="8642937" y="3758363"/>
            <a:ext cx="3057093" cy="253276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200" dirty="0"/>
              <a:t>Crime in the United States: 2010-2016, Uniform Crime Reporting,</a:t>
            </a:r>
            <a:r>
              <a:rPr lang="en-US" sz="1400" b="1" spc="200" dirty="0"/>
              <a:t> Federal Bureau of Investigation (FBI)</a:t>
            </a:r>
          </a:p>
          <a:p>
            <a:pPr algn="l"/>
            <a:r>
              <a:rPr lang="en-US" sz="1400" b="0" u="sng" spc="200" dirty="0">
                <a:solidFill>
                  <a:schemeClr val="accent2"/>
                </a:solidFill>
              </a:rPr>
              <a:t>ucr.fbi.gov</a:t>
            </a:r>
          </a:p>
          <a:p>
            <a:pPr algn="l"/>
            <a:endParaRPr lang="en-US" sz="1400" spc="200" dirty="0"/>
          </a:p>
          <a:p>
            <a:pPr algn="l"/>
            <a:r>
              <a:rPr lang="en-US" sz="1400" b="0" spc="200" dirty="0"/>
              <a:t>Crime Dat</a:t>
            </a:r>
            <a:r>
              <a:rPr lang="en-US" sz="1400" spc="200" dirty="0"/>
              <a:t>a Explorer, </a:t>
            </a:r>
            <a:r>
              <a:rPr lang="en-US" sz="1400" b="1" spc="200" dirty="0"/>
              <a:t>FBI</a:t>
            </a:r>
          </a:p>
          <a:p>
            <a:pPr algn="l"/>
            <a:r>
              <a:rPr lang="en-US" sz="1400" u="sng" spc="200" dirty="0">
                <a:solidFill>
                  <a:schemeClr val="accent2"/>
                </a:solidFill>
              </a:rPr>
              <a:t>crime-data-explorer.fr.cloud.gov</a:t>
            </a:r>
          </a:p>
          <a:p>
            <a:pPr algn="l"/>
            <a:endParaRPr lang="en-US" sz="1400" b="0" spc="2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1D50E1A-EBCA-4950-9DC4-926DC9B9A1CB}"/>
              </a:ext>
            </a:extLst>
          </p:cNvPr>
          <p:cNvSpPr txBox="1">
            <a:spLocks/>
          </p:cNvSpPr>
          <p:nvPr/>
        </p:nvSpPr>
        <p:spPr>
          <a:xfrm>
            <a:off x="736601" y="3714522"/>
            <a:ext cx="3123296" cy="191976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spc="200" dirty="0"/>
              <a:t>National Cannabis Industry Association </a:t>
            </a:r>
            <a:r>
              <a:rPr lang="en-US" sz="1400" b="0" u="sng" spc="200" dirty="0">
                <a:solidFill>
                  <a:schemeClr val="accent2"/>
                </a:solidFill>
              </a:rPr>
              <a:t>thecannibisindustr</a:t>
            </a:r>
            <a:r>
              <a:rPr lang="en-US" sz="1400" u="sng" spc="200" dirty="0">
                <a:solidFill>
                  <a:schemeClr val="accent2"/>
                </a:solidFill>
              </a:rPr>
              <a:t>y.org</a:t>
            </a:r>
            <a:endParaRPr lang="en-US" sz="1400" spc="200" dirty="0">
              <a:solidFill>
                <a:schemeClr val="accent2"/>
              </a:solidFill>
            </a:endParaRPr>
          </a:p>
          <a:p>
            <a:pPr algn="l"/>
            <a:endParaRPr lang="en-US" sz="1400" u="sng" spc="200" dirty="0"/>
          </a:p>
          <a:p>
            <a:pPr algn="l"/>
            <a:endParaRPr lang="en-US" sz="1400" u="sng" spc="200" dirty="0"/>
          </a:p>
          <a:p>
            <a:pPr algn="l"/>
            <a:endParaRPr lang="en-US" sz="1400" b="0" spc="200" dirty="0"/>
          </a:p>
        </p:txBody>
      </p:sp>
    </p:spTree>
    <p:extLst>
      <p:ext uri="{BB962C8B-B14F-4D97-AF65-F5344CB8AC3E}">
        <p14:creationId xmlns:p14="http://schemas.microsoft.com/office/powerpoint/2010/main" val="255231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979775" y="2704681"/>
            <a:ext cx="934543" cy="3404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2012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74515" y="1513014"/>
            <a:ext cx="7013742" cy="4585278"/>
            <a:chOff x="5157991" y="1665629"/>
            <a:chExt cx="2936367" cy="1919171"/>
          </a:xfrm>
          <a:solidFill>
            <a:schemeClr val="bg1">
              <a:lumMod val="75000"/>
            </a:schemeClr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379187" y="1665629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5925594" y="2621841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6068939" y="2696045"/>
              <a:ext cx="762272" cy="75215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613601" y="2574620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5239211" y="2105790"/>
              <a:ext cx="433415" cy="750467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6303357" y="2660630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6364068" y="2454884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279747" y="2242392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6293237" y="2040019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5922221" y="2058569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313475" y="1829213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982933" y="2348638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716475" y="2235646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5428093" y="2164816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5278000" y="1830900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5637211" y="1731400"/>
              <a:ext cx="325483" cy="532915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5775500" y="1743205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7897044" y="1787053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7517595" y="2002918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7792485" y="1982680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7866687" y="1960756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7834646" y="2188426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7918969" y="2179993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7834646" y="2119281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7976308" y="2205290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7763816" y="2269376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7750325" y="2378994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7480494" y="2227213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7183680" y="3051885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61" name="Freeform 34"/>
            <p:cNvSpPr>
              <a:spLocks/>
            </p:cNvSpPr>
            <p:nvPr/>
          </p:nvSpPr>
          <p:spPr bwMode="auto">
            <a:xfrm>
              <a:off x="6802544" y="2950697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6765442" y="2707850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7011663" y="2657257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7342206" y="2606663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5" name="Freeform 38"/>
            <p:cNvSpPr>
              <a:spLocks/>
            </p:cNvSpPr>
            <p:nvPr/>
          </p:nvSpPr>
          <p:spPr bwMode="auto">
            <a:xfrm>
              <a:off x="7274748" y="2775308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66" name="Freeform 39"/>
            <p:cNvSpPr>
              <a:spLocks/>
            </p:cNvSpPr>
            <p:nvPr/>
          </p:nvSpPr>
          <p:spPr bwMode="auto">
            <a:xfrm>
              <a:off x="7369189" y="2432960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7" name="Freeform 40"/>
            <p:cNvSpPr>
              <a:spLocks/>
            </p:cNvSpPr>
            <p:nvPr/>
          </p:nvSpPr>
          <p:spPr bwMode="auto">
            <a:xfrm>
              <a:off x="7406290" y="2750011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8" name="Freeform 41"/>
            <p:cNvSpPr>
              <a:spLocks/>
            </p:cNvSpPr>
            <p:nvPr/>
          </p:nvSpPr>
          <p:spPr bwMode="auto">
            <a:xfrm>
              <a:off x="7128027" y="2788799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6942518" y="2800604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7559756" y="2387426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1" name="Freeform 44"/>
            <p:cNvSpPr>
              <a:spLocks/>
            </p:cNvSpPr>
            <p:nvPr/>
          </p:nvSpPr>
          <p:spPr bwMode="auto">
            <a:xfrm>
              <a:off x="7411348" y="2367189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7045391" y="2498731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3" name="Freeform 46"/>
            <p:cNvSpPr>
              <a:spLocks/>
            </p:cNvSpPr>
            <p:nvPr/>
          </p:nvSpPr>
          <p:spPr bwMode="auto">
            <a:xfrm>
              <a:off x="6706415" y="2426214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6642330" y="1820781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5" name="Line 48"/>
            <p:cNvSpPr>
              <a:spLocks noChangeShapeType="1"/>
            </p:cNvSpPr>
            <p:nvPr/>
          </p:nvSpPr>
          <p:spPr bwMode="auto">
            <a:xfrm>
              <a:off x="6881806" y="2014722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6" name="Line 49"/>
            <p:cNvSpPr>
              <a:spLocks noChangeShapeType="1"/>
            </p:cNvSpPr>
            <p:nvPr/>
          </p:nvSpPr>
          <p:spPr bwMode="auto">
            <a:xfrm>
              <a:off x="6881806" y="2014722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6964442" y="1940519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6848077" y="1986053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9" name="Freeform 52"/>
            <p:cNvSpPr>
              <a:spLocks/>
            </p:cNvSpPr>
            <p:nvPr/>
          </p:nvSpPr>
          <p:spPr bwMode="auto">
            <a:xfrm>
              <a:off x="7268001" y="2274434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7119595" y="2319969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1" name="Freeform 54"/>
            <p:cNvSpPr>
              <a:spLocks/>
            </p:cNvSpPr>
            <p:nvPr/>
          </p:nvSpPr>
          <p:spPr bwMode="auto">
            <a:xfrm>
              <a:off x="6929027" y="2282867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2" name="Freeform 55"/>
            <p:cNvSpPr>
              <a:spLocks/>
            </p:cNvSpPr>
            <p:nvPr/>
          </p:nvSpPr>
          <p:spPr bwMode="auto">
            <a:xfrm>
              <a:off x="6662569" y="2198544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157991" y="3013096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>
                <a:latin typeface="+mj-lt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D208460-EBF0-4D9E-AE4D-31FA51986C8C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Footer Placeholder 4">
            <a:extLst>
              <a:ext uri="{FF2B5EF4-FFF2-40B4-BE49-F238E27FC236}">
                <a16:creationId xmlns:a16="http://schemas.microsoft.com/office/drawing/2014/main" id="{57DBD67A-B50B-4104-9670-9ED803649EA7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EXPLORE &amp; DISCOVER</a:t>
            </a:r>
          </a:p>
        </p:txBody>
      </p:sp>
      <p:sp>
        <p:nvSpPr>
          <p:cNvPr id="90" name="Slide Number Placeholder 5">
            <a:extLst>
              <a:ext uri="{FF2B5EF4-FFF2-40B4-BE49-F238E27FC236}">
                <a16:creationId xmlns:a16="http://schemas.microsoft.com/office/drawing/2014/main" id="{9888474C-17CF-48D8-8F6D-C47E7DEF4221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13</a:t>
            </a:fld>
            <a:endParaRPr lang="en-US" sz="1000" b="0" dirty="0"/>
          </a:p>
        </p:txBody>
      </p:sp>
      <p:sp>
        <p:nvSpPr>
          <p:cNvPr id="91" name="Title Placeholder 13">
            <a:extLst>
              <a:ext uri="{FF2B5EF4-FFF2-40B4-BE49-F238E27FC236}">
                <a16:creationId xmlns:a16="http://schemas.microsoft.com/office/drawing/2014/main" id="{D6A13265-F0D3-4223-A870-AEB06AAC6559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REVISING SCOPE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B9A790-7813-4DA5-9750-8DE77ADC2C7D}"/>
              </a:ext>
            </a:extLst>
          </p:cNvPr>
          <p:cNvSpPr/>
          <p:nvPr/>
        </p:nvSpPr>
        <p:spPr>
          <a:xfrm>
            <a:off x="9372889" y="2133977"/>
            <a:ext cx="215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Recreational Use Legal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7A78F7A-7BD1-4014-9271-A49DCB59D7C7}"/>
              </a:ext>
            </a:extLst>
          </p:cNvPr>
          <p:cNvSpPr/>
          <p:nvPr/>
        </p:nvSpPr>
        <p:spPr>
          <a:xfrm>
            <a:off x="8979775" y="3217895"/>
            <a:ext cx="934543" cy="3404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BE8E606-C763-4E72-88F0-8AC8AF55224B}"/>
              </a:ext>
            </a:extLst>
          </p:cNvPr>
          <p:cNvSpPr/>
          <p:nvPr/>
        </p:nvSpPr>
        <p:spPr>
          <a:xfrm>
            <a:off x="8988658" y="3731109"/>
            <a:ext cx="934543" cy="340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2016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1DDB9F4-8C97-4A30-8F37-BC7999F9C852}"/>
              </a:ext>
            </a:extLst>
          </p:cNvPr>
          <p:cNvSpPr/>
          <p:nvPr/>
        </p:nvSpPr>
        <p:spPr>
          <a:xfrm>
            <a:off x="8979775" y="4244323"/>
            <a:ext cx="934543" cy="340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2018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2B339A5-AC17-4FF5-B186-83C1AC947741}"/>
              </a:ext>
            </a:extLst>
          </p:cNvPr>
          <p:cNvSpPr/>
          <p:nvPr/>
        </p:nvSpPr>
        <p:spPr>
          <a:xfrm>
            <a:off x="8988658" y="4757537"/>
            <a:ext cx="934543" cy="588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spc="150" dirty="0">
                <a:solidFill>
                  <a:schemeClr val="bg1"/>
                </a:solidFill>
                <a:latin typeface="+mj-lt"/>
              </a:rPr>
              <a:t>EXPECTED</a:t>
            </a:r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2018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BF0F562A-2F12-45F7-8B4E-A263BBD4D851}"/>
              </a:ext>
            </a:extLst>
          </p:cNvPr>
          <p:cNvSpPr/>
          <p:nvPr/>
        </p:nvSpPr>
        <p:spPr>
          <a:xfrm>
            <a:off x="6753009" y="3373432"/>
            <a:ext cx="117649" cy="112820"/>
          </a:xfrm>
          <a:prstGeom prst="flowChartDecision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F71E23-5A62-4737-AAD7-7674428578FD}"/>
              </a:ext>
            </a:extLst>
          </p:cNvPr>
          <p:cNvCxnSpPr>
            <a:cxnSpLocks/>
          </p:cNvCxnSpPr>
          <p:nvPr/>
        </p:nvCxnSpPr>
        <p:spPr>
          <a:xfrm>
            <a:off x="6881819" y="3429842"/>
            <a:ext cx="43513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0096C1-9570-4713-9D29-AA16991AD2EB}"/>
              </a:ext>
            </a:extLst>
          </p:cNvPr>
          <p:cNvSpPr txBox="1"/>
          <p:nvPr/>
        </p:nvSpPr>
        <p:spPr>
          <a:xfrm>
            <a:off x="7313980" y="3292022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Washington DC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1B91C712-E2DE-4918-AA08-A6F3CCDBBA3C}"/>
              </a:ext>
            </a:extLst>
          </p:cNvPr>
          <p:cNvSpPr txBox="1">
            <a:spLocks/>
          </p:cNvSpPr>
          <p:nvPr/>
        </p:nvSpPr>
        <p:spPr>
          <a:xfrm>
            <a:off x="10209739" y="2689506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2 States</a:t>
            </a:r>
          </a:p>
        </p:txBody>
      </p:sp>
      <p:sp>
        <p:nvSpPr>
          <p:cNvPr id="86" name="Footer Placeholder 4">
            <a:extLst>
              <a:ext uri="{FF2B5EF4-FFF2-40B4-BE49-F238E27FC236}">
                <a16:creationId xmlns:a16="http://schemas.microsoft.com/office/drawing/2014/main" id="{25031B52-E3AA-4023-997C-A57C1244B70A}"/>
              </a:ext>
            </a:extLst>
          </p:cNvPr>
          <p:cNvSpPr txBox="1">
            <a:spLocks/>
          </p:cNvSpPr>
          <p:nvPr/>
        </p:nvSpPr>
        <p:spPr>
          <a:xfrm>
            <a:off x="10209739" y="3157929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2 States + DC</a:t>
            </a:r>
          </a:p>
        </p:txBody>
      </p:sp>
      <p:sp>
        <p:nvSpPr>
          <p:cNvPr id="87" name="Footer Placeholder 4">
            <a:extLst>
              <a:ext uri="{FF2B5EF4-FFF2-40B4-BE49-F238E27FC236}">
                <a16:creationId xmlns:a16="http://schemas.microsoft.com/office/drawing/2014/main" id="{76E96A75-160E-41E3-980A-A6ED777230D9}"/>
              </a:ext>
            </a:extLst>
          </p:cNvPr>
          <p:cNvSpPr txBox="1">
            <a:spLocks/>
          </p:cNvSpPr>
          <p:nvPr/>
        </p:nvSpPr>
        <p:spPr>
          <a:xfrm>
            <a:off x="10209739" y="3672173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4 States</a:t>
            </a:r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986C1CD0-C6A2-4B82-9AA1-2A96AC9520EE}"/>
              </a:ext>
            </a:extLst>
          </p:cNvPr>
          <p:cNvSpPr txBox="1">
            <a:spLocks/>
          </p:cNvSpPr>
          <p:nvPr/>
        </p:nvSpPr>
        <p:spPr>
          <a:xfrm>
            <a:off x="10209739" y="4215997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1 State</a:t>
            </a:r>
          </a:p>
        </p:txBody>
      </p:sp>
      <p:sp>
        <p:nvSpPr>
          <p:cNvPr id="93" name="Footer Placeholder 4">
            <a:extLst>
              <a:ext uri="{FF2B5EF4-FFF2-40B4-BE49-F238E27FC236}">
                <a16:creationId xmlns:a16="http://schemas.microsoft.com/office/drawing/2014/main" id="{EBE141F0-1F8D-41C1-8733-1AACFF465FA4}"/>
              </a:ext>
            </a:extLst>
          </p:cNvPr>
          <p:cNvSpPr txBox="1">
            <a:spLocks/>
          </p:cNvSpPr>
          <p:nvPr/>
        </p:nvSpPr>
        <p:spPr>
          <a:xfrm>
            <a:off x="10209739" y="4825053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6 States</a:t>
            </a:r>
          </a:p>
        </p:txBody>
      </p:sp>
    </p:spTree>
    <p:extLst>
      <p:ext uri="{BB962C8B-B14F-4D97-AF65-F5344CB8AC3E}">
        <p14:creationId xmlns:p14="http://schemas.microsoft.com/office/powerpoint/2010/main" val="4258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9742465" y="2072066"/>
            <a:ext cx="934543" cy="3404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2012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74515" y="1513014"/>
            <a:ext cx="7013742" cy="4585278"/>
            <a:chOff x="5157991" y="1665629"/>
            <a:chExt cx="2936367" cy="1919171"/>
          </a:xfrm>
          <a:solidFill>
            <a:schemeClr val="bg1">
              <a:lumMod val="75000"/>
            </a:schemeClr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379187" y="1665629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5925594" y="2621841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6068939" y="2696045"/>
              <a:ext cx="762272" cy="75215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613601" y="2574620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5239211" y="2105790"/>
              <a:ext cx="433415" cy="750467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6303357" y="2660630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6364068" y="2454884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279747" y="2242392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6293237" y="2040019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5922221" y="2058569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313475" y="1829213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982933" y="2348638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716475" y="2235646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5428093" y="2164816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5278000" y="1830900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5637211" y="1731400"/>
              <a:ext cx="325483" cy="532915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5775500" y="1743205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7897044" y="1787053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7517595" y="2002918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7792485" y="1982680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7866687" y="1960756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7834646" y="2188426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7918969" y="2179993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7834646" y="2119281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7976308" y="2205290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7763816" y="2269376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7750325" y="2378994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7480494" y="2227213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7183680" y="3051885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61" name="Freeform 34"/>
            <p:cNvSpPr>
              <a:spLocks/>
            </p:cNvSpPr>
            <p:nvPr/>
          </p:nvSpPr>
          <p:spPr bwMode="auto">
            <a:xfrm>
              <a:off x="6802544" y="2950697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6765442" y="2707850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7011663" y="2657257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7342206" y="2606663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5" name="Freeform 38"/>
            <p:cNvSpPr>
              <a:spLocks/>
            </p:cNvSpPr>
            <p:nvPr/>
          </p:nvSpPr>
          <p:spPr bwMode="auto">
            <a:xfrm>
              <a:off x="7274748" y="2775308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66" name="Freeform 39"/>
            <p:cNvSpPr>
              <a:spLocks/>
            </p:cNvSpPr>
            <p:nvPr/>
          </p:nvSpPr>
          <p:spPr bwMode="auto">
            <a:xfrm>
              <a:off x="7369189" y="2432960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7" name="Freeform 40"/>
            <p:cNvSpPr>
              <a:spLocks/>
            </p:cNvSpPr>
            <p:nvPr/>
          </p:nvSpPr>
          <p:spPr bwMode="auto">
            <a:xfrm>
              <a:off x="7406290" y="2750011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8" name="Freeform 41"/>
            <p:cNvSpPr>
              <a:spLocks/>
            </p:cNvSpPr>
            <p:nvPr/>
          </p:nvSpPr>
          <p:spPr bwMode="auto">
            <a:xfrm>
              <a:off x="7128027" y="2788799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6942518" y="2800604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7559756" y="2387426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1" name="Freeform 44"/>
            <p:cNvSpPr>
              <a:spLocks/>
            </p:cNvSpPr>
            <p:nvPr/>
          </p:nvSpPr>
          <p:spPr bwMode="auto">
            <a:xfrm>
              <a:off x="7411348" y="2367189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7045391" y="2498731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3" name="Freeform 46"/>
            <p:cNvSpPr>
              <a:spLocks/>
            </p:cNvSpPr>
            <p:nvPr/>
          </p:nvSpPr>
          <p:spPr bwMode="auto">
            <a:xfrm>
              <a:off x="6706415" y="2426214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6642330" y="1820781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5" name="Line 48"/>
            <p:cNvSpPr>
              <a:spLocks noChangeShapeType="1"/>
            </p:cNvSpPr>
            <p:nvPr/>
          </p:nvSpPr>
          <p:spPr bwMode="auto">
            <a:xfrm>
              <a:off x="6881806" y="2014722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6" name="Line 49"/>
            <p:cNvSpPr>
              <a:spLocks noChangeShapeType="1"/>
            </p:cNvSpPr>
            <p:nvPr/>
          </p:nvSpPr>
          <p:spPr bwMode="auto">
            <a:xfrm>
              <a:off x="6881806" y="2014722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6964442" y="1940519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6848077" y="1986053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79" name="Freeform 52"/>
            <p:cNvSpPr>
              <a:spLocks/>
            </p:cNvSpPr>
            <p:nvPr/>
          </p:nvSpPr>
          <p:spPr bwMode="auto">
            <a:xfrm>
              <a:off x="7268001" y="2274434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7119595" y="2319969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1" name="Freeform 54"/>
            <p:cNvSpPr>
              <a:spLocks/>
            </p:cNvSpPr>
            <p:nvPr/>
          </p:nvSpPr>
          <p:spPr bwMode="auto">
            <a:xfrm>
              <a:off x="6929027" y="2282867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2" name="Freeform 55"/>
            <p:cNvSpPr>
              <a:spLocks/>
            </p:cNvSpPr>
            <p:nvPr/>
          </p:nvSpPr>
          <p:spPr bwMode="auto">
            <a:xfrm>
              <a:off x="6662569" y="2198544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800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157991" y="3013096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 dirty="0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800">
                <a:latin typeface="+mj-lt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D208460-EBF0-4D9E-AE4D-31FA51986C8C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Footer Placeholder 4">
            <a:extLst>
              <a:ext uri="{FF2B5EF4-FFF2-40B4-BE49-F238E27FC236}">
                <a16:creationId xmlns:a16="http://schemas.microsoft.com/office/drawing/2014/main" id="{57DBD67A-B50B-4104-9670-9ED803649EA7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EXPLORE &amp; DISCOVER</a:t>
            </a:r>
          </a:p>
        </p:txBody>
      </p:sp>
      <p:sp>
        <p:nvSpPr>
          <p:cNvPr id="90" name="Slide Number Placeholder 5">
            <a:extLst>
              <a:ext uri="{FF2B5EF4-FFF2-40B4-BE49-F238E27FC236}">
                <a16:creationId xmlns:a16="http://schemas.microsoft.com/office/drawing/2014/main" id="{9888474C-17CF-48D8-8F6D-C47E7DEF4221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14</a:t>
            </a:fld>
            <a:endParaRPr lang="en-US" sz="1000" b="0" dirty="0"/>
          </a:p>
        </p:txBody>
      </p:sp>
      <p:sp>
        <p:nvSpPr>
          <p:cNvPr id="91" name="Title Placeholder 13">
            <a:extLst>
              <a:ext uri="{FF2B5EF4-FFF2-40B4-BE49-F238E27FC236}">
                <a16:creationId xmlns:a16="http://schemas.microsoft.com/office/drawing/2014/main" id="{D6A13265-F0D3-4223-A870-AEB06AAC6559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STATES SELECTED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7A78F7A-7BD1-4014-9271-A49DCB59D7C7}"/>
              </a:ext>
            </a:extLst>
          </p:cNvPr>
          <p:cNvSpPr/>
          <p:nvPr/>
        </p:nvSpPr>
        <p:spPr>
          <a:xfrm>
            <a:off x="9742466" y="3736169"/>
            <a:ext cx="934543" cy="3404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BE8E606-C763-4E72-88F0-8AC8AF55224B}"/>
              </a:ext>
            </a:extLst>
          </p:cNvPr>
          <p:cNvSpPr/>
          <p:nvPr/>
        </p:nvSpPr>
        <p:spPr>
          <a:xfrm>
            <a:off x="9742467" y="4823783"/>
            <a:ext cx="934543" cy="340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j-lt"/>
              </a:rPr>
              <a:t>2016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BF0F562A-2F12-45F7-8B4E-A263BBD4D851}"/>
              </a:ext>
            </a:extLst>
          </p:cNvPr>
          <p:cNvSpPr/>
          <p:nvPr/>
        </p:nvSpPr>
        <p:spPr>
          <a:xfrm>
            <a:off x="6753009" y="3373432"/>
            <a:ext cx="117649" cy="11282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F71E23-5A62-4737-AAD7-7674428578FD}"/>
              </a:ext>
            </a:extLst>
          </p:cNvPr>
          <p:cNvCxnSpPr>
            <a:cxnSpLocks/>
          </p:cNvCxnSpPr>
          <p:nvPr/>
        </p:nvCxnSpPr>
        <p:spPr>
          <a:xfrm>
            <a:off x="6881819" y="3429842"/>
            <a:ext cx="4351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0096C1-9570-4713-9D29-AA16991AD2EB}"/>
              </a:ext>
            </a:extLst>
          </p:cNvPr>
          <p:cNvSpPr txBox="1"/>
          <p:nvPr/>
        </p:nvSpPr>
        <p:spPr>
          <a:xfrm>
            <a:off x="7313980" y="3292022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Washington DC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1B91C712-E2DE-4918-AA08-A6F3CCDBBA3C}"/>
              </a:ext>
            </a:extLst>
          </p:cNvPr>
          <p:cNvSpPr txBox="1">
            <a:spLocks/>
          </p:cNvSpPr>
          <p:nvPr/>
        </p:nvSpPr>
        <p:spPr>
          <a:xfrm>
            <a:off x="9288644" y="2798342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pc="300" dirty="0"/>
              <a:t>WASHINGTON</a:t>
            </a:r>
          </a:p>
          <a:p>
            <a:endParaRPr lang="en-US" sz="1400" spc="300" dirty="0"/>
          </a:p>
          <a:p>
            <a:r>
              <a:rPr lang="en-US" sz="1400" spc="300" dirty="0"/>
              <a:t>COLORADO</a:t>
            </a:r>
          </a:p>
        </p:txBody>
      </p:sp>
      <p:sp>
        <p:nvSpPr>
          <p:cNvPr id="86" name="Footer Placeholder 4">
            <a:extLst>
              <a:ext uri="{FF2B5EF4-FFF2-40B4-BE49-F238E27FC236}">
                <a16:creationId xmlns:a16="http://schemas.microsoft.com/office/drawing/2014/main" id="{25031B52-E3AA-4023-997C-A57C1244B70A}"/>
              </a:ext>
            </a:extLst>
          </p:cNvPr>
          <p:cNvSpPr txBox="1">
            <a:spLocks/>
          </p:cNvSpPr>
          <p:nvPr/>
        </p:nvSpPr>
        <p:spPr>
          <a:xfrm>
            <a:off x="9584005" y="4141772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OREGON</a:t>
            </a:r>
          </a:p>
        </p:txBody>
      </p:sp>
      <p:sp>
        <p:nvSpPr>
          <p:cNvPr id="87" name="Footer Placeholder 4">
            <a:extLst>
              <a:ext uri="{FF2B5EF4-FFF2-40B4-BE49-F238E27FC236}">
                <a16:creationId xmlns:a16="http://schemas.microsoft.com/office/drawing/2014/main" id="{76E96A75-160E-41E3-980A-A6ED777230D9}"/>
              </a:ext>
            </a:extLst>
          </p:cNvPr>
          <p:cNvSpPr txBox="1">
            <a:spLocks/>
          </p:cNvSpPr>
          <p:nvPr/>
        </p:nvSpPr>
        <p:spPr>
          <a:xfrm>
            <a:off x="9406827" y="5246713"/>
            <a:ext cx="1842190" cy="4684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spc="300" dirty="0"/>
              <a:t>CALIFORNIA</a:t>
            </a:r>
          </a:p>
        </p:txBody>
      </p:sp>
    </p:spTree>
    <p:extLst>
      <p:ext uri="{BB962C8B-B14F-4D97-AF65-F5344CB8AC3E}">
        <p14:creationId xmlns:p14="http://schemas.microsoft.com/office/powerpoint/2010/main" val="28401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A4C2A-498B-495A-AADA-807C6162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00"/>
          <a:stretch/>
        </p:blipFill>
        <p:spPr>
          <a:xfrm>
            <a:off x="1" y="0"/>
            <a:ext cx="1219041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" y="0"/>
            <a:ext cx="12188826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70531" y="5617813"/>
            <a:ext cx="9498782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DATA 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76024" y="5243095"/>
            <a:ext cx="6487796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21998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5144814" y="3797655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TIME TO ANALYZE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16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653597" y="2939054"/>
            <a:ext cx="10515600" cy="4899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336950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5144814" y="3797655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TIME TO ANALYZE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17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653597" y="2939054"/>
            <a:ext cx="10515600" cy="4899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INITIAL FINDINGS</a:t>
            </a:r>
          </a:p>
        </p:txBody>
      </p:sp>
    </p:spTree>
    <p:extLst>
      <p:ext uri="{BB962C8B-B14F-4D97-AF65-F5344CB8AC3E}">
        <p14:creationId xmlns:p14="http://schemas.microsoft.com/office/powerpoint/2010/main" val="159969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2B5D4D-D480-4F83-8C3A-EB854994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681" y="701168"/>
            <a:ext cx="5157787" cy="384464"/>
          </a:xfrm>
        </p:spPr>
        <p:txBody>
          <a:bodyPr>
            <a:normAutofit/>
          </a:bodyPr>
          <a:lstStyle/>
          <a:p>
            <a:pPr algn="ctr"/>
            <a:r>
              <a:rPr lang="en-US" sz="1800" spc="300" dirty="0">
                <a:solidFill>
                  <a:schemeClr val="accent1"/>
                </a:solidFill>
              </a:rPr>
              <a:t>COLORADO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C5D229-5B40-43EA-89E4-E201F5B54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1085632"/>
            <a:ext cx="5157787" cy="261900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4177E-8E0D-44C7-9CCC-3BCE5B1EE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4883" y="701168"/>
            <a:ext cx="5183188" cy="384464"/>
          </a:xfrm>
        </p:spPr>
        <p:txBody>
          <a:bodyPr>
            <a:normAutofit/>
          </a:bodyPr>
          <a:lstStyle/>
          <a:p>
            <a:pPr algn="ctr"/>
            <a:r>
              <a:rPr lang="en-US" sz="1800" spc="300" dirty="0">
                <a:solidFill>
                  <a:schemeClr val="accent1"/>
                </a:solidFill>
              </a:rPr>
              <a:t>WASHINGTON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D104CF-4789-4DBA-96F1-497E020DFD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83" y="1072734"/>
            <a:ext cx="5183188" cy="263190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7ADA72-FDA0-44E2-A7F0-49132A4DA303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2587-71B0-46B9-913A-28F60BF9E56E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B25FEC-9D0A-432F-AA12-D033F6068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83" y="4147671"/>
            <a:ext cx="5243025" cy="2694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E9BA90-9D20-4426-A3B6-0AAC77131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4147671"/>
            <a:ext cx="5157786" cy="2659705"/>
          </a:xfrm>
          <a:prstGeom prst="rect">
            <a:avLst/>
          </a:prstGeom>
        </p:spPr>
      </p:pic>
      <p:sp>
        <p:nvSpPr>
          <p:cNvPr id="12" name="Title Placeholder 13">
            <a:extLst>
              <a:ext uri="{FF2B5EF4-FFF2-40B4-BE49-F238E27FC236}">
                <a16:creationId xmlns:a16="http://schemas.microsoft.com/office/drawing/2014/main" id="{42EE1404-858F-4904-9DC0-A78446300469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STATE-WIDE POPULATION OVER 2010-2016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45FE45-BF18-4FA0-A928-17DFD024DDD3}"/>
              </a:ext>
            </a:extLst>
          </p:cNvPr>
          <p:cNvSpPr/>
          <p:nvPr/>
        </p:nvSpPr>
        <p:spPr>
          <a:xfrm>
            <a:off x="2233990" y="27374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5D0423-5B5E-4FF0-8AB2-443A524408C4}"/>
              </a:ext>
            </a:extLst>
          </p:cNvPr>
          <p:cNvSpPr/>
          <p:nvPr/>
        </p:nvSpPr>
        <p:spPr>
          <a:xfrm>
            <a:off x="8418890" y="2737453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D69817-3B8D-4833-946E-AFB5C3DAA70B}"/>
              </a:ext>
            </a:extLst>
          </p:cNvPr>
          <p:cNvSpPr/>
          <p:nvPr/>
        </p:nvSpPr>
        <p:spPr>
          <a:xfrm>
            <a:off x="3808790" y="535604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F85E71-7040-4AC3-B8AB-8E2F3D8790BC}"/>
              </a:ext>
            </a:extLst>
          </p:cNvPr>
          <p:cNvSpPr/>
          <p:nvPr/>
        </p:nvSpPr>
        <p:spPr>
          <a:xfrm>
            <a:off x="11664326" y="42868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D4FADF-1839-463F-8ED4-F78BACEBD2C8}"/>
              </a:ext>
            </a:extLst>
          </p:cNvPr>
          <p:cNvSpPr/>
          <p:nvPr/>
        </p:nvSpPr>
        <p:spPr>
          <a:xfrm>
            <a:off x="3808790" y="2049698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C543F9-3323-438E-83F8-E977550E0AA8}"/>
              </a:ext>
            </a:extLst>
          </p:cNvPr>
          <p:cNvSpPr/>
          <p:nvPr/>
        </p:nvSpPr>
        <p:spPr>
          <a:xfrm>
            <a:off x="10006390" y="214030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12C6F-9413-4FA1-BA3F-A1FCC96C8574}"/>
              </a:ext>
            </a:extLst>
          </p:cNvPr>
          <p:cNvSpPr/>
          <p:nvPr/>
        </p:nvSpPr>
        <p:spPr>
          <a:xfrm>
            <a:off x="5401071" y="4301191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53F8A4-77A9-4CCC-B51D-8A70BBFDAC49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3A135A-9199-4236-A183-407E1E739BD6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89DBC70-79C5-41CF-A14E-13D773DD7A23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2670202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382A3-A41C-42AD-87AA-46511E974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6" y="4166301"/>
            <a:ext cx="5157786" cy="26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52E6D-AA2C-45D4-9C50-7DFFAB3EF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9" y="4184931"/>
            <a:ext cx="5106988" cy="262485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2A0BD00-59D2-43E6-800F-AA67C69B60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9" y="1052264"/>
            <a:ext cx="5183188" cy="267100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15FB69-8423-4A27-8CAF-48F4557044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1066194"/>
            <a:ext cx="5157787" cy="2657912"/>
          </a:xfr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0E28005-EB0D-47C0-BD19-9C55FF5DC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681" y="701168"/>
            <a:ext cx="5157787" cy="384464"/>
          </a:xfrm>
        </p:spPr>
        <p:txBody>
          <a:bodyPr>
            <a:normAutofit/>
          </a:bodyPr>
          <a:lstStyle/>
          <a:p>
            <a:pPr algn="ctr"/>
            <a:r>
              <a:rPr lang="en-US" sz="1800" spc="300" dirty="0">
                <a:solidFill>
                  <a:schemeClr val="accent1"/>
                </a:solidFill>
              </a:rPr>
              <a:t>COLORADO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D21A034-0357-4F0C-A946-F634C3642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4883" y="701168"/>
            <a:ext cx="5183188" cy="384464"/>
          </a:xfrm>
        </p:spPr>
        <p:txBody>
          <a:bodyPr>
            <a:normAutofit/>
          </a:bodyPr>
          <a:lstStyle/>
          <a:p>
            <a:pPr algn="ctr"/>
            <a:r>
              <a:rPr lang="en-US" sz="1800" spc="300" dirty="0">
                <a:solidFill>
                  <a:schemeClr val="accent1"/>
                </a:solidFill>
              </a:rPr>
              <a:t>WASHINGTON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52F4C-DFBA-4778-AC9E-5CAB33E63EF5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17BCE-70AC-417C-B101-CA21E217F818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sp>
        <p:nvSpPr>
          <p:cNvPr id="22" name="Title Placeholder 13">
            <a:extLst>
              <a:ext uri="{FF2B5EF4-FFF2-40B4-BE49-F238E27FC236}">
                <a16:creationId xmlns:a16="http://schemas.microsoft.com/office/drawing/2014/main" id="{1A1667CF-94BA-4FD1-B19F-37E5FC9B5155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STATE-WIDE CRIME OVER 2010-2016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3B414B-3278-4E42-99A0-10DA5E99D520}"/>
              </a:ext>
            </a:extLst>
          </p:cNvPr>
          <p:cNvSpPr/>
          <p:nvPr/>
        </p:nvSpPr>
        <p:spPr>
          <a:xfrm>
            <a:off x="2214940" y="3338409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8FA01-EF81-4821-9D81-52B92D66CD14}"/>
              </a:ext>
            </a:extLst>
          </p:cNvPr>
          <p:cNvSpPr/>
          <p:nvPr/>
        </p:nvSpPr>
        <p:spPr>
          <a:xfrm>
            <a:off x="8317290" y="31502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E6B78F-DBD1-4148-8EDF-93EB773FFE18}"/>
              </a:ext>
            </a:extLst>
          </p:cNvPr>
          <p:cNvSpPr/>
          <p:nvPr/>
        </p:nvSpPr>
        <p:spPr>
          <a:xfrm>
            <a:off x="3789740" y="5472855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E67C4B-8A5E-4A1A-AEEC-F3C0AFDE50E5}"/>
              </a:ext>
            </a:extLst>
          </p:cNvPr>
          <p:cNvSpPr/>
          <p:nvPr/>
        </p:nvSpPr>
        <p:spPr>
          <a:xfrm>
            <a:off x="11529278" y="43313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014E76-EAF1-4DA8-A28C-3B224393B7B2}"/>
              </a:ext>
            </a:extLst>
          </p:cNvPr>
          <p:cNvSpPr/>
          <p:nvPr/>
        </p:nvSpPr>
        <p:spPr>
          <a:xfrm>
            <a:off x="3789740" y="1872790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56ACBD-E7AB-4D60-A095-54DA3F5762DB}"/>
              </a:ext>
            </a:extLst>
          </p:cNvPr>
          <p:cNvSpPr/>
          <p:nvPr/>
        </p:nvSpPr>
        <p:spPr>
          <a:xfrm>
            <a:off x="9930190" y="2231750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4478EC-847E-4D0C-9D33-EF8CBFA2252D}"/>
              </a:ext>
            </a:extLst>
          </p:cNvPr>
          <p:cNvSpPr/>
          <p:nvPr/>
        </p:nvSpPr>
        <p:spPr>
          <a:xfrm>
            <a:off x="5411940" y="4470097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019D67-C98B-42AF-8C3F-E2E7D01EF28A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18F7EE-308C-4349-892A-72889645F20C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FA8A9B43-DA49-4C52-B067-B839D4FDB294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19696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845273" y="3242162"/>
            <a:ext cx="19091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Degree in Physics </a:t>
            </a:r>
            <a:r>
              <a:rPr lang="en-US" sz="900" spc="150">
                <a:latin typeface="+mj-lt"/>
                <a:ea typeface="Lato Light" charset="0"/>
                <a:cs typeface="Lato Light" charset="0"/>
              </a:rPr>
              <a:t>with Mathematics </a:t>
            </a: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minor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2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546592" y="1229508"/>
            <a:ext cx="4777683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ALPHABETICALLY BY FIRST NAME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E9ABF7-75E4-4E77-87AD-0AF58B16FFE0}"/>
              </a:ext>
            </a:extLst>
          </p:cNvPr>
          <p:cNvGrpSpPr/>
          <p:nvPr/>
        </p:nvGrpSpPr>
        <p:grpSpPr>
          <a:xfrm>
            <a:off x="856302" y="2072576"/>
            <a:ext cx="1915448" cy="578634"/>
            <a:chOff x="954366" y="2412216"/>
            <a:chExt cx="1915448" cy="578634"/>
          </a:xfrm>
        </p:grpSpPr>
        <p:sp>
          <p:nvSpPr>
            <p:cNvPr id="21" name="TextBox 20"/>
            <p:cNvSpPr txBox="1"/>
            <p:nvPr/>
          </p:nvSpPr>
          <p:spPr>
            <a:xfrm>
              <a:off x="954366" y="241221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300" dirty="0">
                  <a:solidFill>
                    <a:schemeClr val="tx2"/>
                  </a:solidFill>
                  <a:latin typeface="+mj-lt"/>
                  <a:ea typeface="Oswald" charset="0"/>
                  <a:cs typeface="Oswald" charset="0"/>
                </a:rPr>
                <a:t>JT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6214" y="2662040"/>
              <a:ext cx="191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150" dirty="0">
                  <a:latin typeface="+mj-lt"/>
                  <a:ea typeface="Lato Light" charset="0"/>
                  <a:cs typeface="Lato Light" charset="0"/>
                </a:rPr>
                <a:t>Von </a:t>
              </a:r>
              <a:r>
                <a:rPr lang="en-US" sz="1200" spc="150" dirty="0" err="1">
                  <a:latin typeface="+mj-lt"/>
                  <a:ea typeface="Lato Light" charset="0"/>
                  <a:cs typeface="Lato Light" charset="0"/>
                </a:rPr>
                <a:t>Seggern</a:t>
              </a:r>
              <a:endParaRPr lang="en-US" sz="1200" spc="150" dirty="0">
                <a:latin typeface="+mj-lt"/>
                <a:ea typeface="Lato Light" charset="0"/>
                <a:cs typeface="Lato Light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41451CC-8D78-4C45-987E-40CB0D4F2E46}"/>
                </a:ext>
              </a:extLst>
            </p:cNvPr>
            <p:cNvCxnSpPr>
              <a:cxnSpLocks/>
            </p:cNvCxnSpPr>
            <p:nvPr/>
          </p:nvCxnSpPr>
          <p:spPr>
            <a:xfrm>
              <a:off x="989022" y="2990850"/>
              <a:ext cx="187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E514D-346F-49CB-BDC6-4062642387D1}"/>
              </a:ext>
            </a:extLst>
          </p:cNvPr>
          <p:cNvGrpSpPr/>
          <p:nvPr/>
        </p:nvGrpSpPr>
        <p:grpSpPr>
          <a:xfrm>
            <a:off x="3046947" y="2077320"/>
            <a:ext cx="1915448" cy="578634"/>
            <a:chOff x="3046947" y="2412216"/>
            <a:chExt cx="1915448" cy="57863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6965EF-B39A-437F-96A7-A5DEE7164DB3}"/>
                </a:ext>
              </a:extLst>
            </p:cNvPr>
            <p:cNvSpPr txBox="1"/>
            <p:nvPr/>
          </p:nvSpPr>
          <p:spPr>
            <a:xfrm>
              <a:off x="3046947" y="2412216"/>
              <a:ext cx="1258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300" dirty="0">
                  <a:solidFill>
                    <a:schemeClr val="tx2"/>
                  </a:solidFill>
                  <a:latin typeface="+mj-lt"/>
                  <a:ea typeface="Oswald" charset="0"/>
                  <a:cs typeface="Oswald" charset="0"/>
                </a:rPr>
                <a:t>MALVIKA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EE4F3C-233B-4378-B4D0-85F1BE3F84DE}"/>
                </a:ext>
              </a:extLst>
            </p:cNvPr>
            <p:cNvSpPr txBox="1"/>
            <p:nvPr/>
          </p:nvSpPr>
          <p:spPr>
            <a:xfrm>
              <a:off x="3048795" y="2662040"/>
              <a:ext cx="191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150" dirty="0">
                  <a:latin typeface="+mj-lt"/>
                  <a:ea typeface="Lato Light" charset="0"/>
                  <a:cs typeface="Lato Light" charset="0"/>
                </a:rPr>
                <a:t>Mathur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D0A9E3-7965-4F4D-877F-F791456F1BD5}"/>
                </a:ext>
              </a:extLst>
            </p:cNvPr>
            <p:cNvCxnSpPr>
              <a:cxnSpLocks/>
            </p:cNvCxnSpPr>
            <p:nvPr/>
          </p:nvCxnSpPr>
          <p:spPr>
            <a:xfrm>
              <a:off x="3087872" y="2990850"/>
              <a:ext cx="187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F01694-C478-417E-B7C7-757C27700393}"/>
              </a:ext>
            </a:extLst>
          </p:cNvPr>
          <p:cNvGrpSpPr/>
          <p:nvPr/>
        </p:nvGrpSpPr>
        <p:grpSpPr>
          <a:xfrm>
            <a:off x="5207570" y="2077320"/>
            <a:ext cx="1915448" cy="578634"/>
            <a:chOff x="5137352" y="2412216"/>
            <a:chExt cx="1915448" cy="57863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93E2D-E5C3-4323-A773-31A6E0480D8D}"/>
                </a:ext>
              </a:extLst>
            </p:cNvPr>
            <p:cNvSpPr txBox="1"/>
            <p:nvPr/>
          </p:nvSpPr>
          <p:spPr>
            <a:xfrm>
              <a:off x="5137352" y="2412216"/>
              <a:ext cx="95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300" dirty="0">
                  <a:solidFill>
                    <a:schemeClr val="tx2"/>
                  </a:solidFill>
                  <a:latin typeface="+mj-lt"/>
                  <a:ea typeface="Oswald" charset="0"/>
                  <a:cs typeface="Oswald" charset="0"/>
                </a:rPr>
                <a:t>MARIE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E4F552-41E9-4477-B223-5377F1E14EFC}"/>
                </a:ext>
              </a:extLst>
            </p:cNvPr>
            <p:cNvSpPr txBox="1"/>
            <p:nvPr/>
          </p:nvSpPr>
          <p:spPr>
            <a:xfrm>
              <a:off x="5139200" y="2662040"/>
              <a:ext cx="191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150" dirty="0">
                  <a:latin typeface="+mj-lt"/>
                  <a:ea typeface="Lato Light" charset="0"/>
                  <a:cs typeface="Lato Light" charset="0"/>
                </a:rPr>
                <a:t>Minier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BB855D-4F53-4A68-8A34-8590AE70666C}"/>
                </a:ext>
              </a:extLst>
            </p:cNvPr>
            <p:cNvCxnSpPr>
              <a:cxnSpLocks/>
            </p:cNvCxnSpPr>
            <p:nvPr/>
          </p:nvCxnSpPr>
          <p:spPr>
            <a:xfrm>
              <a:off x="5178277" y="2990850"/>
              <a:ext cx="187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29EAC8-0328-4559-A049-C6B8F0DE2EFA}"/>
              </a:ext>
            </a:extLst>
          </p:cNvPr>
          <p:cNvGrpSpPr/>
          <p:nvPr/>
        </p:nvGrpSpPr>
        <p:grpSpPr>
          <a:xfrm>
            <a:off x="7404822" y="2077320"/>
            <a:ext cx="1915448" cy="578634"/>
            <a:chOff x="7232433" y="2412216"/>
            <a:chExt cx="1915448" cy="57863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1251C2-C614-4A7D-96F9-A0EEC6A3CA7A}"/>
                </a:ext>
              </a:extLst>
            </p:cNvPr>
            <p:cNvSpPr txBox="1"/>
            <p:nvPr/>
          </p:nvSpPr>
          <p:spPr>
            <a:xfrm>
              <a:off x="7232433" y="2412216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300" dirty="0">
                  <a:solidFill>
                    <a:schemeClr val="tx2"/>
                  </a:solidFill>
                  <a:latin typeface="+mj-lt"/>
                  <a:ea typeface="Oswald" charset="0"/>
                  <a:cs typeface="Oswald" charset="0"/>
                </a:rPr>
                <a:t>SABA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176590-4656-47F6-B974-48B131731D42}"/>
                </a:ext>
              </a:extLst>
            </p:cNvPr>
            <p:cNvSpPr txBox="1"/>
            <p:nvPr/>
          </p:nvSpPr>
          <p:spPr>
            <a:xfrm>
              <a:off x="7234281" y="2662040"/>
              <a:ext cx="191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150" dirty="0">
                  <a:latin typeface="+mj-lt"/>
                  <a:ea typeface="Lato Light" charset="0"/>
                  <a:cs typeface="Lato Light" charset="0"/>
                </a:rPr>
                <a:t>Lemma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624C08-3AAF-4630-996B-4E76D60F8DCD}"/>
                </a:ext>
              </a:extLst>
            </p:cNvPr>
            <p:cNvCxnSpPr>
              <a:cxnSpLocks/>
            </p:cNvCxnSpPr>
            <p:nvPr/>
          </p:nvCxnSpPr>
          <p:spPr>
            <a:xfrm>
              <a:off x="7273358" y="2990850"/>
              <a:ext cx="187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B16AB9-E735-4704-8433-CAFEF8FBCD0F}"/>
              </a:ext>
            </a:extLst>
          </p:cNvPr>
          <p:cNvGrpSpPr/>
          <p:nvPr/>
        </p:nvGrpSpPr>
        <p:grpSpPr>
          <a:xfrm>
            <a:off x="9594053" y="2072576"/>
            <a:ext cx="1915448" cy="578634"/>
            <a:chOff x="9324691" y="2412216"/>
            <a:chExt cx="1915448" cy="5786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9A73EC-6119-4ECE-BF96-D7DFAC0753F9}"/>
                </a:ext>
              </a:extLst>
            </p:cNvPr>
            <p:cNvSpPr txBox="1"/>
            <p:nvPr/>
          </p:nvSpPr>
          <p:spPr>
            <a:xfrm>
              <a:off x="9324691" y="2412216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300" dirty="0">
                  <a:solidFill>
                    <a:schemeClr val="tx2"/>
                  </a:solidFill>
                  <a:latin typeface="+mj-lt"/>
                  <a:ea typeface="Oswald" charset="0"/>
                  <a:cs typeface="Oswald" charset="0"/>
                </a:rPr>
                <a:t>TIM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584BE8-209E-41E6-935F-DD58E8E04179}"/>
                </a:ext>
              </a:extLst>
            </p:cNvPr>
            <p:cNvSpPr txBox="1"/>
            <p:nvPr/>
          </p:nvSpPr>
          <p:spPr>
            <a:xfrm>
              <a:off x="9326539" y="2662040"/>
              <a:ext cx="191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150" dirty="0">
                  <a:latin typeface="+mj-lt"/>
                  <a:ea typeface="Lato Light" charset="0"/>
                  <a:cs typeface="Lato Light" charset="0"/>
                </a:rPr>
                <a:t>Lindner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FC6687F-5DDA-487F-9096-5DBBB77D8DF6}"/>
                </a:ext>
              </a:extLst>
            </p:cNvPr>
            <p:cNvCxnSpPr>
              <a:cxnSpLocks/>
            </p:cNvCxnSpPr>
            <p:nvPr/>
          </p:nvCxnSpPr>
          <p:spPr>
            <a:xfrm>
              <a:off x="9365616" y="2990850"/>
              <a:ext cx="187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C3D38F0-9555-4B16-B8E7-5EADD5DC39D3}"/>
              </a:ext>
            </a:extLst>
          </p:cNvPr>
          <p:cNvSpPr/>
          <p:nvPr/>
        </p:nvSpPr>
        <p:spPr>
          <a:xfrm>
            <a:off x="845274" y="2928482"/>
            <a:ext cx="1697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BACKGROUND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C4D32-099E-45F0-ABB5-6A368A520DAE}"/>
              </a:ext>
            </a:extLst>
          </p:cNvPr>
          <p:cNvSpPr txBox="1"/>
          <p:nvPr/>
        </p:nvSpPr>
        <p:spPr>
          <a:xfrm>
            <a:off x="856302" y="4375888"/>
            <a:ext cx="17879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Gathered crime data for the states analyzed; Visually represented the crime in each state per county by year; amazing motivator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125A5F-9FDA-498E-834F-928A39C98EF6}"/>
              </a:ext>
            </a:extLst>
          </p:cNvPr>
          <p:cNvSpPr/>
          <p:nvPr/>
        </p:nvSpPr>
        <p:spPr>
          <a:xfrm>
            <a:off x="856303" y="4062208"/>
            <a:ext cx="177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CONTRIBUTIONS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71114B-BCA1-4473-B77C-B2964B263EAF}"/>
              </a:ext>
            </a:extLst>
          </p:cNvPr>
          <p:cNvSpPr txBox="1"/>
          <p:nvPr/>
        </p:nvSpPr>
        <p:spPr>
          <a:xfrm>
            <a:off x="3042186" y="3242162"/>
            <a:ext cx="190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Neurobiology &amp; Physiology major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1F1C38-57E5-4B5E-AB9C-CA0D8E7B84FC}"/>
              </a:ext>
            </a:extLst>
          </p:cNvPr>
          <p:cNvSpPr/>
          <p:nvPr/>
        </p:nvSpPr>
        <p:spPr>
          <a:xfrm>
            <a:off x="3042187" y="2928482"/>
            <a:ext cx="1697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BACKGROUND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F11A39-0B6A-4515-8AF2-F39D484A38C0}"/>
              </a:ext>
            </a:extLst>
          </p:cNvPr>
          <p:cNvSpPr txBox="1"/>
          <p:nvPr/>
        </p:nvSpPr>
        <p:spPr>
          <a:xfrm>
            <a:off x="5239098" y="3252975"/>
            <a:ext cx="18453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Corporate Strategy &amp;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Information Design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E5C22F-6D2D-4997-9D3C-C1B2D24701D9}"/>
              </a:ext>
            </a:extLst>
          </p:cNvPr>
          <p:cNvSpPr/>
          <p:nvPr/>
        </p:nvSpPr>
        <p:spPr>
          <a:xfrm>
            <a:off x="5239099" y="2939295"/>
            <a:ext cx="1697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BACKGROUND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B4B9E6-C077-43F6-A1B9-B09B53B50A3D}"/>
              </a:ext>
            </a:extLst>
          </p:cNvPr>
          <p:cNvSpPr txBox="1"/>
          <p:nvPr/>
        </p:nvSpPr>
        <p:spPr>
          <a:xfrm>
            <a:off x="5250127" y="4386701"/>
            <a:ext cx="17768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Helped compile data on cannabis legislation in states; Constructed project narrative and presentation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ABE695-DD34-4874-B05F-9FA5ECFE9DDC}"/>
              </a:ext>
            </a:extLst>
          </p:cNvPr>
          <p:cNvSpPr txBox="1"/>
          <p:nvPr/>
        </p:nvSpPr>
        <p:spPr>
          <a:xfrm>
            <a:off x="7446089" y="3252975"/>
            <a:ext cx="18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Master’s degree in Public Health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839B80-D21A-4165-9937-02CE1649A684}"/>
              </a:ext>
            </a:extLst>
          </p:cNvPr>
          <p:cNvSpPr/>
          <p:nvPr/>
        </p:nvSpPr>
        <p:spPr>
          <a:xfrm>
            <a:off x="7446090" y="2939295"/>
            <a:ext cx="1697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BACKGROUND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D03825-51F9-4CD1-AE95-E5603B14EDC7}"/>
              </a:ext>
            </a:extLst>
          </p:cNvPr>
          <p:cNvSpPr txBox="1"/>
          <p:nvPr/>
        </p:nvSpPr>
        <p:spPr>
          <a:xfrm>
            <a:off x="7457118" y="4386701"/>
            <a:ext cx="17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Calculated the z-score of the crime-rate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92BB8E-D463-42A1-8F41-8E70F5C97BDE}"/>
              </a:ext>
            </a:extLst>
          </p:cNvPr>
          <p:cNvSpPr txBox="1"/>
          <p:nvPr/>
        </p:nvSpPr>
        <p:spPr>
          <a:xfrm>
            <a:off x="9664110" y="3252975"/>
            <a:ext cx="18453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Chemistry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High School chemistry teacher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027749-4E21-49E1-BF69-DE4C5121FFF2}"/>
              </a:ext>
            </a:extLst>
          </p:cNvPr>
          <p:cNvSpPr/>
          <p:nvPr/>
        </p:nvSpPr>
        <p:spPr>
          <a:xfrm>
            <a:off x="9664111" y="2939295"/>
            <a:ext cx="1697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4A0874-BBB8-4078-9D71-1474C3A5D1AD}"/>
              </a:ext>
            </a:extLst>
          </p:cNvPr>
          <p:cNvSpPr txBox="1"/>
          <p:nvPr/>
        </p:nvSpPr>
        <p:spPr>
          <a:xfrm>
            <a:off x="10100683" y="2138397"/>
            <a:ext cx="15832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pc="150" dirty="0">
                <a:latin typeface="+mj-lt"/>
                <a:ea typeface="Lato Light" charset="0"/>
                <a:cs typeface="Lato Light" charset="0"/>
              </a:rPr>
              <a:t>“I just want to beat Sam”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7A0123-BD96-4665-8651-AB30AD000532}"/>
              </a:ext>
            </a:extLst>
          </p:cNvPr>
          <p:cNvSpPr txBox="1"/>
          <p:nvPr/>
        </p:nvSpPr>
        <p:spPr>
          <a:xfrm>
            <a:off x="9675139" y="4386701"/>
            <a:ext cx="1686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Collected, scrubbed, and analyzed population data, incorporated rural vs urban categorization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4EA6204-5498-4F90-880B-E003BC872050}"/>
              </a:ext>
            </a:extLst>
          </p:cNvPr>
          <p:cNvSpPr/>
          <p:nvPr/>
        </p:nvSpPr>
        <p:spPr>
          <a:xfrm>
            <a:off x="3037092" y="4070896"/>
            <a:ext cx="177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CONTRIBUTIONS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33A2ACB-F549-45F6-A0D7-884914AFF061}"/>
              </a:ext>
            </a:extLst>
          </p:cNvPr>
          <p:cNvSpPr/>
          <p:nvPr/>
        </p:nvSpPr>
        <p:spPr>
          <a:xfrm>
            <a:off x="5251499" y="4060057"/>
            <a:ext cx="177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CONTRIBUTIONS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C03A71-F21B-42CC-8595-68D7F63D5A80}"/>
              </a:ext>
            </a:extLst>
          </p:cNvPr>
          <p:cNvSpPr/>
          <p:nvPr/>
        </p:nvSpPr>
        <p:spPr>
          <a:xfrm>
            <a:off x="7432288" y="4060057"/>
            <a:ext cx="177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CONTRIBUTIONS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CFA647-48DF-4045-908F-E8E0DFA54AA2}"/>
              </a:ext>
            </a:extLst>
          </p:cNvPr>
          <p:cNvSpPr/>
          <p:nvPr/>
        </p:nvSpPr>
        <p:spPr>
          <a:xfrm>
            <a:off x="9646695" y="4055676"/>
            <a:ext cx="177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spc="300" dirty="0">
                <a:solidFill>
                  <a:schemeClr val="tx2"/>
                </a:solidFill>
                <a:ea typeface="Oswald" charset="0"/>
                <a:cs typeface="Oswald" charset="0"/>
              </a:rPr>
              <a:t>CONTRIBUTIONS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324E19-5670-43F5-A76E-99EB20C90287}"/>
              </a:ext>
            </a:extLst>
          </p:cNvPr>
          <p:cNvSpPr txBox="1"/>
          <p:nvPr/>
        </p:nvSpPr>
        <p:spPr>
          <a:xfrm>
            <a:off x="3074324" y="4384104"/>
            <a:ext cx="177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150" dirty="0">
                <a:latin typeface="+mj-lt"/>
                <a:ea typeface="Lato Light" charset="0"/>
                <a:cs typeface="Lato Light" charset="0"/>
              </a:rPr>
              <a:t>Gathered state data on legalization, gathered and plotted crime data analysis. </a:t>
            </a: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E6DA9E-4EA2-4F3D-8AD1-2CDC577E57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0" y="1120259"/>
            <a:ext cx="5157787" cy="2619004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9111FB-C932-4122-BD0E-1C3C549406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92" y="1107361"/>
            <a:ext cx="5183188" cy="263190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FAB0CF-52E0-4E55-AC0F-8D7FB789A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92" y="4200928"/>
            <a:ext cx="5232756" cy="265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A58138-1EF0-4648-960C-08992E1C0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2" y="4209535"/>
            <a:ext cx="5157785" cy="265707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2EB0588-F557-4565-9BC5-EC9612E1B021}"/>
              </a:ext>
            </a:extLst>
          </p:cNvPr>
          <p:cNvSpPr txBox="1">
            <a:spLocks/>
          </p:cNvSpPr>
          <p:nvPr/>
        </p:nvSpPr>
        <p:spPr>
          <a:xfrm>
            <a:off x="312681" y="701168"/>
            <a:ext cx="5157787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COLORADO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A4B6962-5D1B-46EE-9AA7-9736A4692E71}"/>
              </a:ext>
            </a:extLst>
          </p:cNvPr>
          <p:cNvSpPr txBox="1">
            <a:spLocks/>
          </p:cNvSpPr>
          <p:nvPr/>
        </p:nvSpPr>
        <p:spPr>
          <a:xfrm>
            <a:off x="6484883" y="701168"/>
            <a:ext cx="5183188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WASHINGTON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88CFE-8423-45BA-98D9-F310C819C8BF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560090-197C-4E6D-A022-5A446C0CEE2D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sp>
        <p:nvSpPr>
          <p:cNvPr id="22" name="Title Placeholder 13">
            <a:extLst>
              <a:ext uri="{FF2B5EF4-FFF2-40B4-BE49-F238E27FC236}">
                <a16:creationId xmlns:a16="http://schemas.microsoft.com/office/drawing/2014/main" id="{2D51E491-5921-4598-AAC8-6B390AE27FA4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URBAN POPULATION OVER 2010-2016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7481CA-A3C6-4A84-9737-D26137D0D012}"/>
              </a:ext>
            </a:extLst>
          </p:cNvPr>
          <p:cNvSpPr/>
          <p:nvPr/>
        </p:nvSpPr>
        <p:spPr>
          <a:xfrm>
            <a:off x="2341940" y="27374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877AD5-F2F6-4B48-BF67-6F5B21E25A60}"/>
              </a:ext>
            </a:extLst>
          </p:cNvPr>
          <p:cNvSpPr/>
          <p:nvPr/>
        </p:nvSpPr>
        <p:spPr>
          <a:xfrm>
            <a:off x="8450640" y="27374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1B117A-EBB2-4BFD-8AF2-1F0D04C5CCA6}"/>
              </a:ext>
            </a:extLst>
          </p:cNvPr>
          <p:cNvSpPr/>
          <p:nvPr/>
        </p:nvSpPr>
        <p:spPr>
          <a:xfrm>
            <a:off x="3910390" y="52901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BC75AC-C1BE-4AC5-BC41-E1BA5ABD8D06}"/>
              </a:ext>
            </a:extLst>
          </p:cNvPr>
          <p:cNvSpPr/>
          <p:nvPr/>
        </p:nvSpPr>
        <p:spPr>
          <a:xfrm>
            <a:off x="11668071" y="43694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61B8E4-6EA2-4164-9356-16155240C7D7}"/>
              </a:ext>
            </a:extLst>
          </p:cNvPr>
          <p:cNvSpPr/>
          <p:nvPr/>
        </p:nvSpPr>
        <p:spPr>
          <a:xfrm>
            <a:off x="3910389" y="2027267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CCAF5-B8D3-4C8A-B2B3-0E580CB5C0E5}"/>
              </a:ext>
            </a:extLst>
          </p:cNvPr>
          <p:cNvSpPr/>
          <p:nvPr/>
        </p:nvSpPr>
        <p:spPr>
          <a:xfrm>
            <a:off x="10012740" y="2096663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C10E97-3E6B-432D-87E3-100B867F12AB}"/>
              </a:ext>
            </a:extLst>
          </p:cNvPr>
          <p:cNvSpPr/>
          <p:nvPr/>
        </p:nvSpPr>
        <p:spPr>
          <a:xfrm>
            <a:off x="5470468" y="4369403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9E287D-1946-43E9-A1EE-F0818F6FD024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A3068D-47DC-48F2-9D26-6DFFA2DCB60E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7606DC23-798A-4AEA-98A0-098FA484ED70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89515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A1CF6-6176-4B07-9968-4C53A50BD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1" y="1119839"/>
            <a:ext cx="5157787" cy="26579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A5DE15-2637-48B0-A00B-B83C926678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13" y="1119839"/>
            <a:ext cx="5183188" cy="267100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06A3C-9F62-4D04-BE6B-199F3164D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13" y="4214017"/>
            <a:ext cx="5183188" cy="26279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CB7358-6E12-4891-B3AE-D07EDE40C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4200088"/>
            <a:ext cx="5157786" cy="2657912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B5D3046-340D-4EF9-98E0-B41206A0964F}"/>
              </a:ext>
            </a:extLst>
          </p:cNvPr>
          <p:cNvSpPr txBox="1">
            <a:spLocks/>
          </p:cNvSpPr>
          <p:nvPr/>
        </p:nvSpPr>
        <p:spPr>
          <a:xfrm>
            <a:off x="312681" y="701168"/>
            <a:ext cx="5157787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COLORADO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D4C3766-3EC4-4111-B493-C1E90EF5CC14}"/>
              </a:ext>
            </a:extLst>
          </p:cNvPr>
          <p:cNvSpPr txBox="1">
            <a:spLocks/>
          </p:cNvSpPr>
          <p:nvPr/>
        </p:nvSpPr>
        <p:spPr>
          <a:xfrm>
            <a:off x="6484883" y="701168"/>
            <a:ext cx="5183188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WASHINGTON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0041B-02BC-4D33-A4A6-DEF202DD8260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E804D-859C-4F55-A793-5927C5B9E4D4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sp>
        <p:nvSpPr>
          <p:cNvPr id="22" name="Title Placeholder 13">
            <a:extLst>
              <a:ext uri="{FF2B5EF4-FFF2-40B4-BE49-F238E27FC236}">
                <a16:creationId xmlns:a16="http://schemas.microsoft.com/office/drawing/2014/main" id="{0F7C1602-24F2-4806-B787-B834C2DC982D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URBAN CRIME OVER 2010-2016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18F76F-D590-4A05-AD77-9B14A8976F85}"/>
              </a:ext>
            </a:extLst>
          </p:cNvPr>
          <p:cNvSpPr/>
          <p:nvPr/>
        </p:nvSpPr>
        <p:spPr>
          <a:xfrm>
            <a:off x="2341940" y="3395936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90100-653B-4B16-8995-E2B127F61141}"/>
              </a:ext>
            </a:extLst>
          </p:cNvPr>
          <p:cNvSpPr/>
          <p:nvPr/>
        </p:nvSpPr>
        <p:spPr>
          <a:xfrm>
            <a:off x="8437940" y="3275123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E30133-0F25-478E-8006-583F292D7D85}"/>
              </a:ext>
            </a:extLst>
          </p:cNvPr>
          <p:cNvSpPr/>
          <p:nvPr/>
        </p:nvSpPr>
        <p:spPr>
          <a:xfrm>
            <a:off x="3878640" y="566876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AFDF4A-51CD-4D7D-877A-556D44B56CF2}"/>
              </a:ext>
            </a:extLst>
          </p:cNvPr>
          <p:cNvSpPr/>
          <p:nvPr/>
        </p:nvSpPr>
        <p:spPr>
          <a:xfrm>
            <a:off x="11660691" y="43694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F7955D-B370-41A7-BD6C-0820A2248527}"/>
              </a:ext>
            </a:extLst>
          </p:cNvPr>
          <p:cNvSpPr/>
          <p:nvPr/>
        </p:nvSpPr>
        <p:spPr>
          <a:xfrm>
            <a:off x="3948036" y="2026419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E7A42D-2580-4E45-8DF4-AE0A803573D6}"/>
              </a:ext>
            </a:extLst>
          </p:cNvPr>
          <p:cNvSpPr/>
          <p:nvPr/>
        </p:nvSpPr>
        <p:spPr>
          <a:xfrm>
            <a:off x="10057190" y="2026419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AB6407-39A3-476F-B15D-DAC7497402A6}"/>
              </a:ext>
            </a:extLst>
          </p:cNvPr>
          <p:cNvSpPr/>
          <p:nvPr/>
        </p:nvSpPr>
        <p:spPr>
          <a:xfrm>
            <a:off x="5448185" y="4369403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653C45-1D22-4E63-B3E5-16A3DBAB16A1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1F43DE-4F25-4FDD-B7CC-882B2621DC80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9054026-5653-411C-8DDB-087FE2F8B643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221159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BE8574-06D6-483E-9595-2FA39C5C2B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1" y="1136656"/>
            <a:ext cx="5157787" cy="263104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9D5922-37FB-45DC-8B32-4E962ADA22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83" y="1107361"/>
            <a:ext cx="5183188" cy="264399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8A755-ED6B-45FB-9C32-0E12668DE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53" y="4216992"/>
            <a:ext cx="5183188" cy="2643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5590E0-F343-4879-8C93-3CF052B83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3" y="4200928"/>
            <a:ext cx="5157785" cy="266434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B0C82B-B011-4442-B594-1F35E5B13378}"/>
              </a:ext>
            </a:extLst>
          </p:cNvPr>
          <p:cNvSpPr txBox="1">
            <a:spLocks/>
          </p:cNvSpPr>
          <p:nvPr/>
        </p:nvSpPr>
        <p:spPr>
          <a:xfrm>
            <a:off x="312681" y="701168"/>
            <a:ext cx="5157787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COLORADO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DC273EC-9B4D-45EA-80B0-AEF76C5B4187}"/>
              </a:ext>
            </a:extLst>
          </p:cNvPr>
          <p:cNvSpPr txBox="1">
            <a:spLocks/>
          </p:cNvSpPr>
          <p:nvPr/>
        </p:nvSpPr>
        <p:spPr>
          <a:xfrm>
            <a:off x="6484883" y="701168"/>
            <a:ext cx="5183188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WASHINGTON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61AA1-479D-47F4-9537-A7D0C9016C3C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D78D9-E784-45B5-AE98-FAA36FF4107E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sp>
        <p:nvSpPr>
          <p:cNvPr id="22" name="Title Placeholder 13">
            <a:extLst>
              <a:ext uri="{FF2B5EF4-FFF2-40B4-BE49-F238E27FC236}">
                <a16:creationId xmlns:a16="http://schemas.microsoft.com/office/drawing/2014/main" id="{262CB5B6-CEB1-4984-A6BE-DBDF7BDFFCFF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RURAL POPULATION OVER 2010-2016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B59C81-F0D0-4E4D-8695-1BF4C64A778B}"/>
              </a:ext>
            </a:extLst>
          </p:cNvPr>
          <p:cNvSpPr/>
          <p:nvPr/>
        </p:nvSpPr>
        <p:spPr>
          <a:xfrm>
            <a:off x="2283125" y="3359603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4ED747-602B-4EAF-B4A2-CFF5C4549A3C}"/>
              </a:ext>
            </a:extLst>
          </p:cNvPr>
          <p:cNvSpPr/>
          <p:nvPr/>
        </p:nvSpPr>
        <p:spPr>
          <a:xfrm>
            <a:off x="8456990" y="30486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2F420D-7D4A-4368-81DD-FC2E1EB188E6}"/>
              </a:ext>
            </a:extLst>
          </p:cNvPr>
          <p:cNvSpPr/>
          <p:nvPr/>
        </p:nvSpPr>
        <p:spPr>
          <a:xfrm>
            <a:off x="3846890" y="595690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E5899F-13B0-4BD3-B275-BF2AA03C3277}"/>
              </a:ext>
            </a:extLst>
          </p:cNvPr>
          <p:cNvSpPr/>
          <p:nvPr/>
        </p:nvSpPr>
        <p:spPr>
          <a:xfrm>
            <a:off x="11667848" y="639505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790481-1A4E-4A3C-9B6F-02E116B104F2}"/>
              </a:ext>
            </a:extLst>
          </p:cNvPr>
          <p:cNvSpPr/>
          <p:nvPr/>
        </p:nvSpPr>
        <p:spPr>
          <a:xfrm>
            <a:off x="3881307" y="3379119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49B0C0-F0EE-4480-9218-C3854268F07A}"/>
              </a:ext>
            </a:extLst>
          </p:cNvPr>
          <p:cNvSpPr/>
          <p:nvPr/>
        </p:nvSpPr>
        <p:spPr>
          <a:xfrm>
            <a:off x="10063033" y="3149198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11A9E3-BE21-4EFC-A4B4-E91268DEC847}"/>
              </a:ext>
            </a:extLst>
          </p:cNvPr>
          <p:cNvSpPr/>
          <p:nvPr/>
        </p:nvSpPr>
        <p:spPr>
          <a:xfrm>
            <a:off x="5470468" y="4386812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03BDD5-D7BF-40D2-8C57-3BDF7BDC41C4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8E4AC3-8051-4C99-8E15-B5488B10CB30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3AA5E54-90F7-499A-902D-E50D597C8A14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211191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24270-99E3-4866-BBBF-65A9D82AD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0" y="1120259"/>
            <a:ext cx="5157787" cy="2685339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A38443-5580-4311-811B-E701AB91F0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18" y="1119945"/>
            <a:ext cx="5183188" cy="268596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C5BD6B-E73D-47C5-A833-09AB9DF62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88" y="4200928"/>
            <a:ext cx="5183188" cy="2657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6C8CB9-C702-4A8E-8A3B-C8628645E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0" y="4200928"/>
            <a:ext cx="5157785" cy="268590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598FBED-31E6-4B3C-83AE-94D59CA966E3}"/>
              </a:ext>
            </a:extLst>
          </p:cNvPr>
          <p:cNvSpPr txBox="1">
            <a:spLocks/>
          </p:cNvSpPr>
          <p:nvPr/>
        </p:nvSpPr>
        <p:spPr>
          <a:xfrm>
            <a:off x="312681" y="701168"/>
            <a:ext cx="5157787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COLORADO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A49E59-23C9-46E1-89F9-72694942C163}"/>
              </a:ext>
            </a:extLst>
          </p:cNvPr>
          <p:cNvSpPr txBox="1">
            <a:spLocks/>
          </p:cNvSpPr>
          <p:nvPr/>
        </p:nvSpPr>
        <p:spPr>
          <a:xfrm>
            <a:off x="6484883" y="701168"/>
            <a:ext cx="5183188" cy="384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300">
                <a:solidFill>
                  <a:schemeClr val="accent1"/>
                </a:solidFill>
              </a:rPr>
              <a:t>WASHINGTON</a:t>
            </a:r>
            <a:endParaRPr lang="en-US" sz="1800" spc="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DCD41-1F71-4C55-ACAB-F0D71203CFB6}"/>
              </a:ext>
            </a:extLst>
          </p:cNvPr>
          <p:cNvSpPr txBox="1"/>
          <p:nvPr/>
        </p:nvSpPr>
        <p:spPr>
          <a:xfrm flipH="1">
            <a:off x="6561083" y="3767696"/>
            <a:ext cx="502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B3D4C-F033-44A1-A4FE-64F7243EA0DE}"/>
              </a:ext>
            </a:extLst>
          </p:cNvPr>
          <p:cNvSpPr txBox="1"/>
          <p:nvPr/>
        </p:nvSpPr>
        <p:spPr>
          <a:xfrm>
            <a:off x="388882" y="376769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accent1"/>
                </a:solidFill>
              </a:rPr>
              <a:t>OREGON</a:t>
            </a:r>
          </a:p>
        </p:txBody>
      </p:sp>
      <p:sp>
        <p:nvSpPr>
          <p:cNvPr id="19" name="Title Placeholder 13">
            <a:extLst>
              <a:ext uri="{FF2B5EF4-FFF2-40B4-BE49-F238E27FC236}">
                <a16:creationId xmlns:a16="http://schemas.microsoft.com/office/drawing/2014/main" id="{0F338833-9B3B-4B98-BDC4-331E23BE948E}"/>
              </a:ext>
            </a:extLst>
          </p:cNvPr>
          <p:cNvSpPr txBox="1">
            <a:spLocks/>
          </p:cNvSpPr>
          <p:nvPr/>
        </p:nvSpPr>
        <p:spPr>
          <a:xfrm>
            <a:off x="719876" y="258133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2"/>
                </a:solidFill>
              </a:rPr>
              <a:t>STATE-WIDE VIOLENT CRIME OVER 2010-2016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678BC3-10BD-4953-A3BF-BD013B49D1AA}"/>
              </a:ext>
            </a:extLst>
          </p:cNvPr>
          <p:cNvSpPr/>
          <p:nvPr/>
        </p:nvSpPr>
        <p:spPr>
          <a:xfrm>
            <a:off x="2119690" y="230518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E59ABF-3273-4C42-A5A1-E5E5C52DF076}"/>
              </a:ext>
            </a:extLst>
          </p:cNvPr>
          <p:cNvSpPr/>
          <p:nvPr/>
        </p:nvSpPr>
        <p:spPr>
          <a:xfrm>
            <a:off x="8304590" y="3395830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3C253F-39CA-4C09-A32B-60488DBD8D9D}"/>
              </a:ext>
            </a:extLst>
          </p:cNvPr>
          <p:cNvSpPr/>
          <p:nvPr/>
        </p:nvSpPr>
        <p:spPr>
          <a:xfrm>
            <a:off x="3726240" y="6530470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A716A2-7CA2-4439-AB75-30734F098C2A}"/>
              </a:ext>
            </a:extLst>
          </p:cNvPr>
          <p:cNvSpPr/>
          <p:nvPr/>
        </p:nvSpPr>
        <p:spPr>
          <a:xfrm>
            <a:off x="11546066" y="4393253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7F29F7-DC8C-4ECF-9FB0-8CAA2968E27C}"/>
              </a:ext>
            </a:extLst>
          </p:cNvPr>
          <p:cNvSpPr/>
          <p:nvPr/>
        </p:nvSpPr>
        <p:spPr>
          <a:xfrm>
            <a:off x="3721100" y="1528667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621B0F-F252-46D3-A257-F221848B87A7}"/>
              </a:ext>
            </a:extLst>
          </p:cNvPr>
          <p:cNvSpPr/>
          <p:nvPr/>
        </p:nvSpPr>
        <p:spPr>
          <a:xfrm>
            <a:off x="9933517" y="2374580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337294-68B2-42B8-94DC-13C69E099130}"/>
              </a:ext>
            </a:extLst>
          </p:cNvPr>
          <p:cNvSpPr/>
          <p:nvPr/>
        </p:nvSpPr>
        <p:spPr>
          <a:xfrm>
            <a:off x="5331675" y="4393252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8516AD-7894-4DD2-BE35-FB9100ADADDD}"/>
              </a:ext>
            </a:extLst>
          </p:cNvPr>
          <p:cNvSpPr/>
          <p:nvPr/>
        </p:nvSpPr>
        <p:spPr>
          <a:xfrm>
            <a:off x="10596073" y="294274"/>
            <a:ext cx="138793" cy="138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4182B-F145-4A72-974A-28FB33BE5E38}"/>
              </a:ext>
            </a:extLst>
          </p:cNvPr>
          <p:cNvSpPr/>
          <p:nvPr/>
        </p:nvSpPr>
        <p:spPr>
          <a:xfrm>
            <a:off x="10596073" y="515235"/>
            <a:ext cx="138793" cy="138793"/>
          </a:xfrm>
          <a:prstGeom prst="ellipse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A3857808-7B4D-498F-8DC5-7631C2AEFF61}"/>
              </a:ext>
            </a:extLst>
          </p:cNvPr>
          <p:cNvSpPr txBox="1">
            <a:spLocks/>
          </p:cNvSpPr>
          <p:nvPr/>
        </p:nvSpPr>
        <p:spPr>
          <a:xfrm>
            <a:off x="10734866" y="214304"/>
            <a:ext cx="3057093" cy="5306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spc="0" dirty="0"/>
              <a:t>Recreational </a:t>
            </a:r>
          </a:p>
          <a:p>
            <a:pPr algn="l"/>
            <a:r>
              <a:rPr lang="en-US" sz="1400" b="0" spc="0" dirty="0"/>
              <a:t>Retail</a:t>
            </a:r>
            <a:endParaRPr lang="en-US" sz="1400" u="sng" spc="0" dirty="0">
              <a:solidFill>
                <a:schemeClr val="accent2"/>
              </a:solidFill>
            </a:endParaRPr>
          </a:p>
          <a:p>
            <a:pPr algn="l"/>
            <a:endParaRPr lang="en-US" sz="1400" spc="0" dirty="0"/>
          </a:p>
          <a:p>
            <a:pPr algn="l"/>
            <a:endParaRPr lang="en-US" sz="1400" b="0" spc="0" dirty="0"/>
          </a:p>
        </p:txBody>
      </p:sp>
    </p:spTree>
    <p:extLst>
      <p:ext uri="{BB962C8B-B14F-4D97-AF65-F5344CB8AC3E}">
        <p14:creationId xmlns:p14="http://schemas.microsoft.com/office/powerpoint/2010/main" val="214551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70C51-EF7C-446E-B02C-B8E2DBEA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t="-7857" r="43" b="15856"/>
          <a:stretch/>
        </p:blipFill>
        <p:spPr>
          <a:xfrm>
            <a:off x="0" y="-640405"/>
            <a:ext cx="12209270" cy="74984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" y="0"/>
            <a:ext cx="12188826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0464" y="1263502"/>
            <a:ext cx="9498782" cy="15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DISCUSS &amp; CONCLUDE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5957" y="5243095"/>
            <a:ext cx="6487796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42783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/>
                </a:solidFill>
              </a:rPr>
              <a:t>DISCUSS &amp; CONCLUDE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>
                <a:solidFill>
                  <a:schemeClr val="bg1"/>
                </a:solidFill>
              </a:rPr>
              <a:pPr/>
              <a:t>25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FINDINGS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2435342" y="1689294"/>
            <a:ext cx="6940126" cy="22477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bg1"/>
                </a:solidFill>
              </a:rPr>
              <a:t>DID WE FIND WHAT WE EXPECTED TO FIND?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NOT, WHY/HOW</a:t>
            </a:r>
          </a:p>
        </p:txBody>
      </p:sp>
    </p:spTree>
    <p:extLst>
      <p:ext uri="{BB962C8B-B14F-4D97-AF65-F5344CB8AC3E}">
        <p14:creationId xmlns:p14="http://schemas.microsoft.com/office/powerpoint/2010/main" val="176928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96350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/>
                </a:solidFill>
              </a:rPr>
              <a:t>DISCUSS &amp; CONCLUDE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>
                <a:solidFill>
                  <a:schemeClr val="bg1"/>
                </a:solidFill>
              </a:rPr>
              <a:pPr/>
              <a:t>26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CONCLUSION… FOR NOW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2435342" y="1689294"/>
            <a:ext cx="6940126" cy="22477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bg1"/>
                </a:solidFill>
              </a:rPr>
              <a:t>WHAT INFERENCES OR GENERAL CONCLUSIONS CAN YOU DRAW FROM YOUR ANALYSIS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7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46B00-9F25-4E7F-AFED-2F185FE5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b="8147"/>
          <a:stretch/>
        </p:blipFill>
        <p:spPr>
          <a:xfrm>
            <a:off x="-59267" y="0"/>
            <a:ext cx="1225126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69" y="0"/>
            <a:ext cx="12251267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0464" y="1263502"/>
            <a:ext cx="9498782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LESSONS LEARNED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5957" y="5243095"/>
            <a:ext cx="6487796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283062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>
                <a:solidFill>
                  <a:schemeClr val="bg1"/>
                </a:solidFill>
              </a:rPr>
              <a:pPr/>
              <a:t>28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632517" y="454957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DATA SNAFFUS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632517" y="1265962"/>
            <a:ext cx="9959719" cy="261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chemeClr val="bg1"/>
                </a:solidFill>
              </a:rPr>
              <a:t>CHALLENGES FACED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50C1D7-332B-43D1-8435-22FA97D7AEA3}"/>
              </a:ext>
            </a:extLst>
          </p:cNvPr>
          <p:cNvSpPr txBox="1">
            <a:spLocks/>
          </p:cNvSpPr>
          <p:nvPr/>
        </p:nvSpPr>
        <p:spPr>
          <a:xfrm>
            <a:off x="1134534" y="3015672"/>
            <a:ext cx="10626103" cy="118937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arenBoth"/>
            </a:pPr>
            <a:r>
              <a:rPr lang="en-US" sz="2000" b="0" spc="300" dirty="0">
                <a:solidFill>
                  <a:schemeClr val="bg1"/>
                </a:solidFill>
              </a:rPr>
              <a:t>  Inconsistencies in raw data across like categories or datasets</a:t>
            </a:r>
          </a:p>
          <a:p>
            <a:pPr marL="342900" indent="-342900" algn="l">
              <a:buAutoNum type="arabicParenBoth"/>
            </a:pPr>
            <a:endParaRPr lang="en-US" sz="2000" spc="300" dirty="0">
              <a:solidFill>
                <a:schemeClr val="bg1"/>
              </a:solidFill>
            </a:endParaRPr>
          </a:p>
          <a:p>
            <a:pPr marL="342900" indent="-342900" algn="l">
              <a:buAutoNum type="arabicParenBoth"/>
            </a:pPr>
            <a:r>
              <a:rPr lang="en-US" sz="2000" b="0" spc="300" dirty="0">
                <a:solidFill>
                  <a:schemeClr val="bg1"/>
                </a:solidFill>
              </a:rPr>
              <a:t>  Lack of available data after 2016</a:t>
            </a:r>
          </a:p>
          <a:p>
            <a:pPr marL="342900" indent="-342900" algn="l">
              <a:buAutoNum type="arabicParenBoth"/>
            </a:pPr>
            <a:endParaRPr lang="en-US" sz="2000" spc="300" dirty="0">
              <a:solidFill>
                <a:schemeClr val="bg1"/>
              </a:solidFill>
            </a:endParaRPr>
          </a:p>
          <a:p>
            <a:pPr marL="342900" indent="-342900" algn="l">
              <a:buAutoNum type="arabicParenBoth"/>
            </a:pPr>
            <a:endParaRPr lang="en-US" sz="2000" b="0" spc="300" dirty="0">
              <a:solidFill>
                <a:schemeClr val="bg1"/>
              </a:solidFill>
            </a:endParaRPr>
          </a:p>
          <a:p>
            <a:pPr marL="342900" indent="-342900" algn="l">
              <a:buAutoNum type="arabicParenBoth"/>
            </a:pPr>
            <a:endParaRPr lang="en-US" sz="1600" b="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1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C446E-8086-4038-B320-E76290285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7" y="1142999"/>
            <a:ext cx="5223016" cy="5022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14E25-7B4E-4B75-99FD-351F6FDB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42998"/>
            <a:ext cx="5356941" cy="502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Placeholder 13">
            <a:extLst>
              <a:ext uri="{FF2B5EF4-FFF2-40B4-BE49-F238E27FC236}">
                <a16:creationId xmlns:a16="http://schemas.microsoft.com/office/drawing/2014/main" id="{28C93A54-7861-4635-88DB-E52F9CC7B4F9}"/>
              </a:ext>
            </a:extLst>
          </p:cNvPr>
          <p:cNvSpPr txBox="1">
            <a:spLocks/>
          </p:cNvSpPr>
          <p:nvPr/>
        </p:nvSpPr>
        <p:spPr>
          <a:xfrm>
            <a:off x="528822" y="447896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F2E2D-04BF-43AA-96AE-9E7FF9504C57}"/>
              </a:ext>
            </a:extLst>
          </p:cNvPr>
          <p:cNvCxnSpPr>
            <a:cxnSpLocks/>
          </p:cNvCxnSpPr>
          <p:nvPr/>
        </p:nvCxnSpPr>
        <p:spPr>
          <a:xfrm>
            <a:off x="632517" y="952983"/>
            <a:ext cx="153316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22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PROJECT SUMMARY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3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TOPICS CONSIDERED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0ECC29F-3A22-458E-B2F1-D569C6843BA9}"/>
              </a:ext>
            </a:extLst>
          </p:cNvPr>
          <p:cNvSpPr/>
          <p:nvPr/>
        </p:nvSpPr>
        <p:spPr>
          <a:xfrm>
            <a:off x="4510304" y="2733299"/>
            <a:ext cx="2735171" cy="235790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CRIME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DD180427-B7D7-4F5E-988A-B94FCDAA41F8}"/>
              </a:ext>
            </a:extLst>
          </p:cNvPr>
          <p:cNvSpPr/>
          <p:nvPr/>
        </p:nvSpPr>
        <p:spPr>
          <a:xfrm>
            <a:off x="375371" y="3028023"/>
            <a:ext cx="2219438" cy="1910136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AIRBNB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CE2C7E3-74C1-45CE-ADB2-88A6A567ABA7}"/>
              </a:ext>
            </a:extLst>
          </p:cNvPr>
          <p:cNvSpPr/>
          <p:nvPr/>
        </p:nvSpPr>
        <p:spPr>
          <a:xfrm>
            <a:off x="9714789" y="2271322"/>
            <a:ext cx="2215758" cy="1910136"/>
          </a:xfrm>
          <a:prstGeom prst="hex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OPIOID</a:t>
            </a:r>
          </a:p>
          <a:p>
            <a:pPr algn="ctr"/>
            <a:r>
              <a:rPr lang="en-US" spc="300" dirty="0">
                <a:solidFill>
                  <a:schemeClr val="tx2"/>
                </a:solidFill>
              </a:rPr>
              <a:t>RELATED DEATHS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ABD242E1-DFB5-41D0-954B-B28A16CF62F7}"/>
              </a:ext>
            </a:extLst>
          </p:cNvPr>
          <p:cNvSpPr/>
          <p:nvPr/>
        </p:nvSpPr>
        <p:spPr>
          <a:xfrm>
            <a:off x="2376170" y="2135457"/>
            <a:ext cx="2373361" cy="2046001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TOURISM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E8B16A-5A30-4F37-A615-BA9EB62180D7}"/>
              </a:ext>
            </a:extLst>
          </p:cNvPr>
          <p:cNvSpPr/>
          <p:nvPr/>
        </p:nvSpPr>
        <p:spPr>
          <a:xfrm>
            <a:off x="2164141" y="4376167"/>
            <a:ext cx="2082173" cy="1712596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HOTELS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7FAAE54-F845-43E5-85DA-7DDB78F16F07}"/>
              </a:ext>
            </a:extLst>
          </p:cNvPr>
          <p:cNvSpPr/>
          <p:nvPr/>
        </p:nvSpPr>
        <p:spPr>
          <a:xfrm>
            <a:off x="6619729" y="1248428"/>
            <a:ext cx="3271254" cy="2062691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POPULATION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5643C205-958D-49E6-B0C5-F7676D8D466B}"/>
              </a:ext>
            </a:extLst>
          </p:cNvPr>
          <p:cNvSpPr/>
          <p:nvPr/>
        </p:nvSpPr>
        <p:spPr>
          <a:xfrm>
            <a:off x="7014668" y="3602865"/>
            <a:ext cx="3013191" cy="2278750"/>
          </a:xfrm>
          <a:prstGeom prst="hexago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tx2"/>
                </a:solidFill>
              </a:rPr>
              <a:t>CANNABIS</a:t>
            </a:r>
          </a:p>
          <a:p>
            <a:pPr algn="ctr"/>
            <a:r>
              <a:rPr lang="en-US" sz="1600" spc="300" dirty="0">
                <a:solidFill>
                  <a:schemeClr val="tx2"/>
                </a:solidFill>
              </a:rPr>
              <a:t>LEGALIZATION</a:t>
            </a:r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08F2BD47-AD60-43D6-8799-AA9170380D96}"/>
              </a:ext>
            </a:extLst>
          </p:cNvPr>
          <p:cNvSpPr txBox="1">
            <a:spLocks/>
          </p:cNvSpPr>
          <p:nvPr/>
        </p:nvSpPr>
        <p:spPr>
          <a:xfrm>
            <a:off x="546592" y="1261032"/>
            <a:ext cx="6940126" cy="404915"/>
          </a:xfrm>
          <a:prstGeom prst="rect">
            <a:avLst/>
          </a:prstGeom>
          <a:noFill/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INITIAL BRAINSTORM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41426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LESSONS LEARNED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30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WE HAD 2 MORE WEEKS…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1731365" y="1689294"/>
            <a:ext cx="9233940" cy="441919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INCLUDE MEDICAL MARIJUANA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SEPARATE OUT DIFFERENT CATEGORIES OF 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 IMPACT OF OTHER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SCOPE OF STATES /</a:t>
            </a:r>
          </a:p>
          <a:p>
            <a:r>
              <a:rPr lang="en-US" sz="1600" dirty="0"/>
              <a:t> LOOK AT US TOTALS &amp; AVERAGES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97102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>
                <a:solidFill>
                  <a:schemeClr val="bg1"/>
                </a:solidFill>
              </a:rPr>
              <a:pPr/>
              <a:t>31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SPECIAL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AC23E-F889-49EC-B1C8-601F27351A22}"/>
              </a:ext>
            </a:extLst>
          </p:cNvPr>
          <p:cNvSpPr txBox="1"/>
          <p:nvPr/>
        </p:nvSpPr>
        <p:spPr>
          <a:xfrm>
            <a:off x="1346609" y="1547291"/>
            <a:ext cx="9498782" cy="429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Our Instructor and TAs:</a:t>
            </a:r>
          </a:p>
          <a:p>
            <a:pPr algn="ctr">
              <a:lnSpc>
                <a:spcPct val="150000"/>
              </a:lnSpc>
            </a:pPr>
            <a:endParaRPr lang="en-US" sz="1600" spc="1800" dirty="0">
              <a:solidFill>
                <a:schemeClr val="bg1"/>
              </a:solidFill>
              <a:latin typeface="+mj-lt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spc="18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REED</a:t>
            </a:r>
          </a:p>
          <a:p>
            <a:pPr algn="ctr">
              <a:lnSpc>
                <a:spcPct val="150000"/>
              </a:lnSpc>
            </a:pPr>
            <a:r>
              <a:rPr lang="en-US" sz="1600" b="1" spc="18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800" spc="18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JORDAN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aka “Justin”</a:t>
            </a:r>
          </a:p>
          <a:p>
            <a:pPr algn="ctr">
              <a:lnSpc>
                <a:spcPct val="150000"/>
              </a:lnSpc>
            </a:pPr>
            <a:r>
              <a:rPr lang="en-US" sz="1600" b="1" spc="18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800" spc="18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TRAVIS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aka “Jordan”</a:t>
            </a:r>
            <a:endParaRPr lang="en-US" sz="1600" spc="1800" dirty="0">
              <a:solidFill>
                <a:schemeClr val="bg1"/>
              </a:solidFill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02A82-8E76-4892-8E8B-CFD0B9651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b="7724"/>
          <a:stretch/>
        </p:blipFill>
        <p:spPr>
          <a:xfrm>
            <a:off x="0" y="-1"/>
            <a:ext cx="12190755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" y="0"/>
            <a:ext cx="12188826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1240187"/>
            <a:ext cx="12190413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Q&amp;A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5243095"/>
            <a:ext cx="12190413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27496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61498" y="1926691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1. PROJECT 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AE780-0712-4EA7-BCB1-788BD58463D3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259E69-0F8B-460B-8C0E-DC5A31DFE05A}"/>
              </a:ext>
            </a:extLst>
          </p:cNvPr>
          <p:cNvSpPr txBox="1">
            <a:spLocks/>
          </p:cNvSpPr>
          <p:nvPr/>
        </p:nvSpPr>
        <p:spPr>
          <a:xfrm>
            <a:off x="632517" y="121000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>
                    <a:lumMod val="95000"/>
                  </a:schemeClr>
                </a:solidFill>
              </a:rPr>
              <a:t>APRIL 21, 2018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B9097CA-9BB8-4DBE-BCF6-AD1467D6D75F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4</a:t>
            </a:fld>
            <a:endParaRPr lang="en-US" sz="1000" b="0" dirty="0"/>
          </a:p>
        </p:txBody>
      </p:sp>
      <p:sp>
        <p:nvSpPr>
          <p:cNvPr id="13" name="Title Placeholder 13">
            <a:extLst>
              <a:ext uri="{FF2B5EF4-FFF2-40B4-BE49-F238E27FC236}">
                <a16:creationId xmlns:a16="http://schemas.microsoft.com/office/drawing/2014/main" id="{DC7ABF89-7ED4-45C6-8707-0A551196DE7B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PRESENTATION OUTLINE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4C3B8-345F-43C4-A2A3-B81E5E4B4514}"/>
              </a:ext>
            </a:extLst>
          </p:cNvPr>
          <p:cNvSpPr txBox="1"/>
          <p:nvPr/>
        </p:nvSpPr>
        <p:spPr>
          <a:xfrm>
            <a:off x="861498" y="2608285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2. EXPLORE &amp; DISCOVER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E09EF-A38E-4853-89F7-4F1239DBCA4E}"/>
              </a:ext>
            </a:extLst>
          </p:cNvPr>
          <p:cNvSpPr txBox="1"/>
          <p:nvPr/>
        </p:nvSpPr>
        <p:spPr>
          <a:xfrm>
            <a:off x="861498" y="3289879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3. TIME TO ANALYZE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99296-8E6C-4060-89CF-29DEA71AEA08}"/>
              </a:ext>
            </a:extLst>
          </p:cNvPr>
          <p:cNvSpPr txBox="1"/>
          <p:nvPr/>
        </p:nvSpPr>
        <p:spPr>
          <a:xfrm>
            <a:off x="861498" y="3971473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4. DISCUSS &amp; CONCLUDE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8EC6A0-0BED-493E-A8FD-5AAE9A1732FB}"/>
              </a:ext>
            </a:extLst>
          </p:cNvPr>
          <p:cNvSpPr txBox="1"/>
          <p:nvPr/>
        </p:nvSpPr>
        <p:spPr>
          <a:xfrm>
            <a:off x="861498" y="4653067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5. LESSONS LEARNED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C749F5-9657-4EE5-8547-008C551991E3}"/>
              </a:ext>
            </a:extLst>
          </p:cNvPr>
          <p:cNvSpPr txBox="1"/>
          <p:nvPr/>
        </p:nvSpPr>
        <p:spPr>
          <a:xfrm>
            <a:off x="861498" y="5334663"/>
            <a:ext cx="8306222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1000" dirty="0">
                <a:solidFill>
                  <a:schemeClr val="bg1">
                    <a:lumMod val="95000"/>
                  </a:schemeClr>
                </a:solidFill>
                <a:latin typeface="+mj-lt"/>
                <a:ea typeface="Oswald" charset="0"/>
                <a:cs typeface="Oswald" charset="0"/>
              </a:rPr>
              <a:t>6. QUESTIONS &amp; ACCOLADES</a:t>
            </a: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0BB96-0527-4E52-943E-437AC35FE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6" b="75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" y="0"/>
            <a:ext cx="12188826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42067" y="1263502"/>
            <a:ext cx="8365066" cy="15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300" spc="225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PROJECT SUMMARY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5957" y="5243095"/>
            <a:ext cx="6487796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3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59386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DCEB5A3-AF2D-4826-81E8-064D0B8B4789}"/>
              </a:ext>
            </a:extLst>
          </p:cNvPr>
          <p:cNvSpPr/>
          <p:nvPr/>
        </p:nvSpPr>
        <p:spPr>
          <a:xfrm>
            <a:off x="1124824" y="2067141"/>
            <a:ext cx="9792322" cy="924561"/>
          </a:xfrm>
          <a:prstGeom prst="wedgeRoundRectCallout">
            <a:avLst>
              <a:gd name="adj1" fmla="val 10974"/>
              <a:gd name="adj2" fmla="val 238669"/>
              <a:gd name="adj3" fmla="val 1666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60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Arial" panose="020B0604020202020204"/>
              </a:rPr>
              <a:t>PROJECT SUMMARY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42E8D-72EC-4B37-85DA-CE8C948C8EC1}" type="slidenum">
              <a:rPr kumimoji="0" lang="en-US" sz="1000" b="0" i="0" u="none" strike="noStrike" kern="1200" cap="none" spc="600" normalizeH="0" baseline="0" noProof="0" smtClean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600" normalizeH="0" baseline="0" noProof="0" dirty="0">
              <a:ln>
                <a:noFill/>
              </a:ln>
              <a:solidFill>
                <a:srgbClr val="455F5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FIRST THINGS FIRST…</a:t>
            </a:r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08F2BD47-AD60-43D6-8799-AA9170380D96}"/>
              </a:ext>
            </a:extLst>
          </p:cNvPr>
          <p:cNvSpPr txBox="1">
            <a:spLocks/>
          </p:cNvSpPr>
          <p:nvPr/>
        </p:nvSpPr>
        <p:spPr>
          <a:xfrm>
            <a:off x="1124824" y="1790160"/>
            <a:ext cx="9762067" cy="924562"/>
          </a:xfrm>
          <a:prstGeom prst="rect">
            <a:avLst/>
          </a:prstGeom>
          <a:noFill/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LEGALIZATION OF CANNABIS FOR RECREATIONAL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A20E1-F0E3-480F-9725-EBA12DD80E02}"/>
              </a:ext>
            </a:extLst>
          </p:cNvPr>
          <p:cNvSpPr txBox="1"/>
          <p:nvPr/>
        </p:nvSpPr>
        <p:spPr>
          <a:xfrm>
            <a:off x="553325" y="4661395"/>
            <a:ext cx="11085350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50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Arial" panose="020B0604020202020204"/>
                <a:ea typeface="Oswald" charset="0"/>
                <a:cs typeface="Oswald" charset="0"/>
              </a:rPr>
              <a:t>“Blah blah blah </a:t>
            </a:r>
            <a:r>
              <a:rPr kumimoji="0" lang="en-US" sz="3600" b="0" i="0" u="sng" strike="noStrike" kern="1200" cap="none" spc="500" normalizeH="0" baseline="0" noProof="0" dirty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Arial" panose="020B0604020202020204"/>
                <a:ea typeface="Oswald" charset="0"/>
                <a:cs typeface="Oswald" charset="0"/>
              </a:rPr>
              <a:t>legalization</a:t>
            </a:r>
            <a:r>
              <a:rPr kumimoji="0" lang="en-US" sz="3600" b="0" i="0" u="none" strike="noStrike" kern="1200" cap="none" spc="50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Arial" panose="020B0604020202020204"/>
                <a:ea typeface="Oswald" charset="0"/>
                <a:cs typeface="Oswald" charset="0"/>
              </a:rPr>
              <a:t> blah blah…”</a:t>
            </a:r>
          </a:p>
        </p:txBody>
      </p:sp>
    </p:spTree>
    <p:extLst>
      <p:ext uri="{BB962C8B-B14F-4D97-AF65-F5344CB8AC3E}">
        <p14:creationId xmlns:p14="http://schemas.microsoft.com/office/powerpoint/2010/main" val="198250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7A8E-CFA9-4CF9-8E31-475D7D66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relationship between population and crime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D6631-5DD7-409F-8EB5-B723E7AA1FFC}"/>
              </a:ext>
            </a:extLst>
          </p:cNvPr>
          <p:cNvSpPr/>
          <p:nvPr/>
        </p:nvSpPr>
        <p:spPr>
          <a:xfrm>
            <a:off x="535269" y="1194322"/>
            <a:ext cx="113676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The analysis of the 2000 UCR crime data for the 1,294 cities with populations over 25,000 revealed a significant positive relationship between crime rate and population size,”</a:t>
            </a:r>
            <a:endParaRPr lang="en-US" sz="1600" b="1" dirty="0"/>
          </a:p>
          <a:p>
            <a:pPr marL="1371600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J.J. Nolan III / Journal of Criminal Justice 32</a:t>
            </a:r>
            <a:endParaRPr lang="en-US" sz="1400" dirty="0"/>
          </a:p>
          <a:p>
            <a:pPr marL="1371600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Pg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552</a:t>
            </a:r>
            <a:endParaRPr lang="en-US" sz="1400" dirty="0"/>
          </a:p>
          <a:p>
            <a:pPr marL="457200"/>
            <a:r>
              <a:rPr lang="en-US" sz="1600" dirty="0">
                <a:latin typeface="Arial" panose="020B0604020202020204" pitchFamily="34" charset="0"/>
              </a:rPr>
              <a:t>		</a:t>
            </a:r>
            <a:r>
              <a:rPr lang="en-US" sz="1400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http://theipti.org/wp-content/uploads/2012/02/covariance.pdf</a:t>
            </a:r>
            <a:endParaRPr lang="en-US" sz="1600" u="sng" dirty="0">
              <a:solidFill>
                <a:schemeClr val="accent6">
                  <a:lumMod val="75000"/>
                </a:schemeClr>
              </a:solidFill>
            </a:endParaRPr>
          </a:p>
          <a:p>
            <a:br>
              <a:rPr lang="en-US" sz="1600" u="sng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5EE00-1610-4EEF-8F11-3EFF0AF444E8}"/>
              </a:ext>
            </a:extLst>
          </p:cNvPr>
          <p:cNvSpPr/>
          <p:nvPr/>
        </p:nvSpPr>
        <p:spPr>
          <a:xfrm>
            <a:off x="1865305" y="2688500"/>
            <a:ext cx="9185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sz="1600" b="1" dirty="0"/>
              <a:t>a reduction of population growth will dramatically reduce the growth of the crime rate</a:t>
            </a:r>
            <a:r>
              <a:rPr lang="en-US" dirty="0"/>
              <a:t>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352ED-E7CC-4B15-8077-B50222ADF1DC}"/>
              </a:ext>
            </a:extLst>
          </p:cNvPr>
          <p:cNvSpPr/>
          <p:nvPr/>
        </p:nvSpPr>
        <p:spPr>
          <a:xfrm>
            <a:off x="2018195" y="3017265"/>
            <a:ext cx="2761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POPULATION AND CRIME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2E9AB-A389-4776-8556-A1E9E4E877DA}"/>
              </a:ext>
            </a:extLst>
          </p:cNvPr>
          <p:cNvSpPr/>
          <p:nvPr/>
        </p:nvSpPr>
        <p:spPr>
          <a:xfrm>
            <a:off x="4696692" y="2988874"/>
            <a:ext cx="2065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AUST.N.Z.J.C. (1975) 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6B7D50-52DD-49F0-B59B-9D1349AE19B1}"/>
              </a:ext>
            </a:extLst>
          </p:cNvPr>
          <p:cNvSpPr/>
          <p:nvPr/>
        </p:nvSpPr>
        <p:spPr>
          <a:xfrm>
            <a:off x="2018195" y="3315252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Pg</a:t>
            </a:r>
            <a:r>
              <a:rPr lang="en-US" sz="1400" dirty="0"/>
              <a:t>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EE127-E956-4F2E-B699-0755FB7A3760}"/>
              </a:ext>
            </a:extLst>
          </p:cNvPr>
          <p:cNvSpPr/>
          <p:nvPr/>
        </p:nvSpPr>
        <p:spPr>
          <a:xfrm>
            <a:off x="2344566" y="3767181"/>
            <a:ext cx="9876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accent6">
                    <a:lumMod val="75000"/>
                  </a:schemeClr>
                </a:solidFill>
              </a:rPr>
              <a:t>https://www.anu.edu.au/fellows/jbraithwaite/_documents/Articles/1975_Population%20Growth%20and%20Crime.pdf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56909-5112-4074-B3AA-71B300A2DE9D}"/>
              </a:ext>
            </a:extLst>
          </p:cNvPr>
          <p:cNvSpPr/>
          <p:nvPr/>
        </p:nvSpPr>
        <p:spPr>
          <a:xfrm>
            <a:off x="1865305" y="4267398"/>
            <a:ext cx="961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Open Sans"/>
              </a:rPr>
              <a:t>“we can say that the hypothecated relationship between population diversity and violence entertained by this research enjoyed considerable support in the analysis reported below.”</a:t>
            </a:r>
            <a:endParaRPr lang="en-US" sz="1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94B45-DCB8-462B-ADA2-D67B288912F0}"/>
              </a:ext>
            </a:extLst>
          </p:cNvPr>
          <p:cNvSpPr/>
          <p:nvPr/>
        </p:nvSpPr>
        <p:spPr>
          <a:xfrm>
            <a:off x="2018195" y="46522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1600" dirty="0">
                <a:solidFill>
                  <a:srgbClr val="777777"/>
                </a:solidFill>
                <a:latin typeface="Open Sans"/>
              </a:rPr>
            </a:br>
            <a:r>
              <a:rPr lang="en-US" sz="1400" dirty="0">
                <a:latin typeface="Open Sans"/>
              </a:rPr>
              <a:t>Further evidence on the relationship between population diversity and violent crime</a:t>
            </a:r>
          </a:p>
          <a:p>
            <a:r>
              <a:rPr lang="en-US" sz="1400" dirty="0">
                <a:latin typeface="Open Sans"/>
              </a:rPr>
              <a:t>Gregory J. Howard,Graeme Newman &amp; Joshua D. </a:t>
            </a:r>
            <a:r>
              <a:rPr lang="en-US" sz="1400" dirty="0" err="1">
                <a:latin typeface="Open Sans"/>
              </a:rPr>
              <a:t>Freilich</a:t>
            </a:r>
            <a:endParaRPr lang="en-US" sz="1400" dirty="0">
              <a:latin typeface="Open Sans"/>
            </a:endParaRPr>
          </a:p>
          <a:p>
            <a:r>
              <a:rPr lang="en-US" sz="1400" dirty="0">
                <a:latin typeface="Open Sans"/>
              </a:rPr>
              <a:t>Pages 203-229 | Published online: 01 Jun 2011</a:t>
            </a:r>
            <a:endParaRPr lang="en-US" sz="1400" i="0" dirty="0">
              <a:effectLst/>
              <a:latin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96228-20B3-4C91-9996-D2D06ECF1D7A}"/>
              </a:ext>
            </a:extLst>
          </p:cNvPr>
          <p:cNvSpPr/>
          <p:nvPr/>
        </p:nvSpPr>
        <p:spPr>
          <a:xfrm>
            <a:off x="2344566" y="596048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u="sng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https://www.tandfonline.com/doi/abs/10.1080/01924036.2002.9678688</a:t>
            </a:r>
          </a:p>
        </p:txBody>
      </p:sp>
    </p:spTree>
    <p:extLst>
      <p:ext uri="{BB962C8B-B14F-4D97-AF65-F5344CB8AC3E}">
        <p14:creationId xmlns:p14="http://schemas.microsoft.com/office/powerpoint/2010/main" val="283443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/>
              <a:t>PROJECT SUMMARY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/>
              <a:pPr/>
              <a:t>8</a:t>
            </a:fld>
            <a:endParaRPr lang="en-US" sz="1000" b="0" dirty="0"/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STATEMENT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C1964-7FC0-4917-9508-5D4243924264}"/>
              </a:ext>
            </a:extLst>
          </p:cNvPr>
          <p:cNvSpPr txBox="1"/>
          <p:nvPr/>
        </p:nvSpPr>
        <p:spPr>
          <a:xfrm>
            <a:off x="1198238" y="2425309"/>
            <a:ext cx="979552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5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rPr>
              <a:t>Our project is to discover whether the legalization of recreational cannabis </a:t>
            </a:r>
          </a:p>
          <a:p>
            <a:pPr algn="ctr">
              <a:lnSpc>
                <a:spcPct val="150000"/>
              </a:lnSpc>
            </a:pPr>
            <a:r>
              <a:rPr lang="en-US" sz="2400" spc="5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rPr>
              <a:t>has had any impact on the relationship </a:t>
            </a:r>
          </a:p>
          <a:p>
            <a:pPr algn="ctr">
              <a:lnSpc>
                <a:spcPct val="150000"/>
              </a:lnSpc>
            </a:pPr>
            <a:r>
              <a:rPr lang="en-US" sz="2400" spc="5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rPr>
              <a:t>between population and crime in that state.</a:t>
            </a:r>
          </a:p>
        </p:txBody>
      </p:sp>
    </p:spTree>
    <p:extLst>
      <p:ext uri="{BB962C8B-B14F-4D97-AF65-F5344CB8AC3E}">
        <p14:creationId xmlns:p14="http://schemas.microsoft.com/office/powerpoint/2010/main" val="283371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8E8A8D-DEBC-4447-A320-A4FD743C7C98}"/>
              </a:ext>
            </a:extLst>
          </p:cNvPr>
          <p:cNvCxnSpPr>
            <a:cxnSpLocks/>
          </p:cNvCxnSpPr>
          <p:nvPr/>
        </p:nvCxnSpPr>
        <p:spPr>
          <a:xfrm>
            <a:off x="632517" y="1045028"/>
            <a:ext cx="1533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05544BC-D806-425F-8316-2FA94B7E5BD5}"/>
              </a:ext>
            </a:extLst>
          </p:cNvPr>
          <p:cNvSpPr txBox="1">
            <a:spLocks/>
          </p:cNvSpPr>
          <p:nvPr/>
        </p:nvSpPr>
        <p:spPr>
          <a:xfrm>
            <a:off x="546592" y="6283471"/>
            <a:ext cx="4114800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dirty="0">
                <a:solidFill>
                  <a:schemeClr val="bg1"/>
                </a:solidFill>
              </a:rPr>
              <a:t>PROJECT SUMMARY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3286A5-63BA-4494-8BB9-5B9CF8AADE14}"/>
              </a:ext>
            </a:extLst>
          </p:cNvPr>
          <p:cNvSpPr txBox="1">
            <a:spLocks/>
          </p:cNvSpPr>
          <p:nvPr/>
        </p:nvSpPr>
        <p:spPr>
          <a:xfrm>
            <a:off x="10592236" y="6291131"/>
            <a:ext cx="917265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50" kern="1200" spc="600" smtClean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D42E8D-72EC-4B37-85DA-CE8C948C8EC1}" type="slidenum">
              <a:rPr lang="en-US" sz="1000" b="0" smtClean="0">
                <a:solidFill>
                  <a:schemeClr val="bg1"/>
                </a:solidFill>
              </a:rPr>
              <a:pPr/>
              <a:t>9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6" name="Title Placeholder 13">
            <a:extLst>
              <a:ext uri="{FF2B5EF4-FFF2-40B4-BE49-F238E27FC236}">
                <a16:creationId xmlns:a16="http://schemas.microsoft.com/office/drawing/2014/main" id="{BAD9D375-270F-4943-9651-7CB6BC9D4416}"/>
              </a:ext>
            </a:extLst>
          </p:cNvPr>
          <p:cNvSpPr txBox="1">
            <a:spLocks/>
          </p:cNvSpPr>
          <p:nvPr/>
        </p:nvSpPr>
        <p:spPr>
          <a:xfrm>
            <a:off x="535269" y="436064"/>
            <a:ext cx="10515600" cy="489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OUR RESEARCH QUESTIONS</a:t>
            </a:r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9540599-4A4B-444B-91CF-90B860BD1A9C}"/>
              </a:ext>
            </a:extLst>
          </p:cNvPr>
          <p:cNvSpPr txBox="1">
            <a:spLocks/>
          </p:cNvSpPr>
          <p:nvPr/>
        </p:nvSpPr>
        <p:spPr>
          <a:xfrm>
            <a:off x="1770467" y="1713900"/>
            <a:ext cx="9160933" cy="782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spc="300" dirty="0">
                <a:solidFill>
                  <a:schemeClr val="bg1"/>
                </a:solidFill>
              </a:rPr>
              <a:t>IS THERE A CORRELATION BETWEEN LEGALIZATION OF CANNABIS AND THE GROWTH/DECLINE OF CRIME OR POPULATION IN A GIVEN STATE/CITY?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4FC6421-A88F-49B6-88C7-6BB4008B12CD}"/>
              </a:ext>
            </a:extLst>
          </p:cNvPr>
          <p:cNvSpPr txBox="1">
            <a:spLocks/>
          </p:cNvSpPr>
          <p:nvPr/>
        </p:nvSpPr>
        <p:spPr>
          <a:xfrm>
            <a:off x="1770467" y="3019862"/>
            <a:ext cx="9160933" cy="782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spc="300" dirty="0">
                <a:solidFill>
                  <a:schemeClr val="bg1"/>
                </a:solidFill>
              </a:rPr>
              <a:t>HAS LEGALIZATION IMPACTED POPULATION GROWTH IN RURAL VS. URBAN AREAS?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979B96-07DB-449B-98B1-A3FC11F15115}"/>
              </a:ext>
            </a:extLst>
          </p:cNvPr>
          <p:cNvSpPr txBox="1">
            <a:spLocks/>
          </p:cNvSpPr>
          <p:nvPr/>
        </p:nvSpPr>
        <p:spPr>
          <a:xfrm>
            <a:off x="1770467" y="4305118"/>
            <a:ext cx="9160933" cy="1168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1050" kern="1200" spc="600" dirty="0">
                <a:solidFill>
                  <a:schemeClr val="tx2"/>
                </a:solidFill>
                <a:latin typeface="+mj-lt"/>
                <a:ea typeface="Oswald" charset="0"/>
                <a:cs typeface="Oswald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 dirty="0">
                <a:solidFill>
                  <a:schemeClr val="bg1"/>
                </a:solidFill>
              </a:rPr>
              <a:t>ARE THERE ANY TRENDS THAT WE OBSERVER IN RELATION TO CRIME AND POPULATION THAT COULD BE USED AS PREDICTORS FOR STATES THAT HAVE YET TO LEGALIZE?</a:t>
            </a:r>
            <a:endParaRPr lang="en-US" sz="1600" b="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0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1283</Words>
  <Application>Microsoft Office PowerPoint</Application>
  <PresentationFormat>Widescreen</PresentationFormat>
  <Paragraphs>334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Lato Light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relationship between population and crime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Maz Minier</dc:creator>
  <cp:lastModifiedBy>Maz Minier</cp:lastModifiedBy>
  <cp:revision>113</cp:revision>
  <dcterms:created xsi:type="dcterms:W3CDTF">2018-04-18T04:01:50Z</dcterms:created>
  <dcterms:modified xsi:type="dcterms:W3CDTF">2018-04-21T13:49:46Z</dcterms:modified>
</cp:coreProperties>
</file>